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8" r:id="rId3"/>
    <p:sldId id="259" r:id="rId4"/>
    <p:sldId id="260" r:id="rId5"/>
    <p:sldId id="261" r:id="rId6"/>
    <p:sldId id="265" r:id="rId7"/>
    <p:sldId id="266" r:id="rId8"/>
    <p:sldId id="267" r:id="rId9"/>
    <p:sldId id="269" r:id="rId10"/>
    <p:sldId id="288" r:id="rId11"/>
    <p:sldId id="271" r:id="rId12"/>
    <p:sldId id="272" r:id="rId13"/>
    <p:sldId id="273" r:id="rId14"/>
    <p:sldId id="274" r:id="rId15"/>
    <p:sldId id="289" r:id="rId16"/>
    <p:sldId id="277" r:id="rId17"/>
    <p:sldId id="279" r:id="rId18"/>
    <p:sldId id="292" r:id="rId19"/>
    <p:sldId id="297" r:id="rId20"/>
    <p:sldId id="293" r:id="rId21"/>
    <p:sldId id="298" r:id="rId22"/>
    <p:sldId id="296"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893" autoAdjust="0"/>
  </p:normalViewPr>
  <p:slideViewPr>
    <p:cSldViewPr snapToGrid="0" snapToObjects="1">
      <p:cViewPr varScale="1">
        <p:scale>
          <a:sx n="74" d="100"/>
          <a:sy n="74" d="100"/>
        </p:scale>
        <p:origin x="101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lche Shulevski" userId="a827c019-66ce-49cf-b2d2-f516ede0b431" providerId="ADAL" clId="{117AF475-4EBD-40A2-921B-F9218AB0C7F2}"/>
    <pc:docChg chg="undo custSel addSld delSld modSld sldOrd">
      <pc:chgData name="Nikolche Shulevski" userId="a827c019-66ce-49cf-b2d2-f516ede0b431" providerId="ADAL" clId="{117AF475-4EBD-40A2-921B-F9218AB0C7F2}" dt="2026-10-03T13:00:16.590" v="468" actId="22"/>
      <pc:docMkLst>
        <pc:docMk/>
      </pc:docMkLst>
      <pc:sldChg chg="addSp modSp mod">
        <pc:chgData name="Nikolche Shulevski" userId="a827c019-66ce-49cf-b2d2-f516ede0b431" providerId="ADAL" clId="{117AF475-4EBD-40A2-921B-F9218AB0C7F2}" dt="2026-10-03T12:48:51.260" v="438" actId="1076"/>
        <pc:sldMkLst>
          <pc:docMk/>
          <pc:sldMk cId="0" sldId="256"/>
        </pc:sldMkLst>
        <pc:spChg chg="mod">
          <ac:chgData name="Nikolche Shulevski" userId="a827c019-66ce-49cf-b2d2-f516ede0b431" providerId="ADAL" clId="{117AF475-4EBD-40A2-921B-F9218AB0C7F2}" dt="2026-10-01T19:23:55.086" v="74" actId="20577"/>
          <ac:spMkLst>
            <pc:docMk/>
            <pc:sldMk cId="0" sldId="256"/>
            <ac:spMk id="2" creationId="{00000000-0000-0000-0000-000000000000}"/>
          </ac:spMkLst>
        </pc:spChg>
        <pc:spChg chg="mod">
          <ac:chgData name="Nikolche Shulevski" userId="a827c019-66ce-49cf-b2d2-f516ede0b431" providerId="ADAL" clId="{117AF475-4EBD-40A2-921B-F9218AB0C7F2}" dt="2026-10-01T19:24:08.972" v="81" actId="6549"/>
          <ac:spMkLst>
            <pc:docMk/>
            <pc:sldMk cId="0" sldId="256"/>
            <ac:spMk id="7" creationId="{00000000-0000-0000-0000-000000000000}"/>
          </ac:spMkLst>
        </pc:spChg>
        <pc:picChg chg="add mod">
          <ac:chgData name="Nikolche Shulevski" userId="a827c019-66ce-49cf-b2d2-f516ede0b431" providerId="ADAL" clId="{117AF475-4EBD-40A2-921B-F9218AB0C7F2}" dt="2026-10-03T12:48:51.260" v="438" actId="1076"/>
          <ac:picMkLst>
            <pc:docMk/>
            <pc:sldMk cId="0" sldId="256"/>
            <ac:picMk id="6" creationId="{1735E3B2-0169-CFA9-948D-CB7E5B69C166}"/>
          </ac:picMkLst>
        </pc:picChg>
      </pc:sldChg>
      <pc:sldChg chg="addSp delSp modSp mod">
        <pc:chgData name="Nikolche Shulevski" userId="a827c019-66ce-49cf-b2d2-f516ede0b431" providerId="ADAL" clId="{117AF475-4EBD-40A2-921B-F9218AB0C7F2}" dt="2026-10-01T19:11:43.411" v="57" actId="1076"/>
        <pc:sldMkLst>
          <pc:docMk/>
          <pc:sldMk cId="0" sldId="258"/>
        </pc:sldMkLst>
        <pc:spChg chg="mod">
          <ac:chgData name="Nikolche Shulevski" userId="a827c019-66ce-49cf-b2d2-f516ede0b431" providerId="ADAL" clId="{117AF475-4EBD-40A2-921B-F9218AB0C7F2}" dt="2026-10-01T19:11:43.411" v="57" actId="1076"/>
          <ac:spMkLst>
            <pc:docMk/>
            <pc:sldMk cId="0" sldId="258"/>
            <ac:spMk id="7" creationId="{00000000-0000-0000-0000-000000000000}"/>
          </ac:spMkLst>
        </pc:spChg>
        <pc:grpChg chg="add mod">
          <ac:chgData name="Nikolche Shulevski" userId="a827c019-66ce-49cf-b2d2-f516ede0b431" providerId="ADAL" clId="{117AF475-4EBD-40A2-921B-F9218AB0C7F2}" dt="2026-10-01T19:11:28.096" v="52" actId="1076"/>
          <ac:grpSpMkLst>
            <pc:docMk/>
            <pc:sldMk cId="0" sldId="258"/>
            <ac:grpSpMk id="20" creationId="{B3C9C75A-BC42-2376-35D3-DD064FEF9173}"/>
          </ac:grpSpMkLst>
        </pc:grpChg>
        <pc:picChg chg="add mod">
          <ac:chgData name="Nikolche Shulevski" userId="a827c019-66ce-49cf-b2d2-f516ede0b431" providerId="ADAL" clId="{117AF475-4EBD-40A2-921B-F9218AB0C7F2}" dt="2026-10-01T19:10:21.104" v="38" actId="164"/>
          <ac:picMkLst>
            <pc:docMk/>
            <pc:sldMk cId="0" sldId="258"/>
            <ac:picMk id="6" creationId="{D209E86D-B259-D9FE-F21D-12BFD4CB3B6B}"/>
          </ac:picMkLst>
        </pc:picChg>
        <pc:picChg chg="add mod">
          <ac:chgData name="Nikolche Shulevski" userId="a827c019-66ce-49cf-b2d2-f516ede0b431" providerId="ADAL" clId="{117AF475-4EBD-40A2-921B-F9218AB0C7F2}" dt="2026-10-01T19:10:21.104" v="38" actId="164"/>
          <ac:picMkLst>
            <pc:docMk/>
            <pc:sldMk cId="0" sldId="258"/>
            <ac:picMk id="9" creationId="{CB6EBFD5-C4EF-0BB8-7418-893FC8345016}"/>
          </ac:picMkLst>
        </pc:picChg>
        <pc:picChg chg="add mod">
          <ac:chgData name="Nikolche Shulevski" userId="a827c019-66ce-49cf-b2d2-f516ede0b431" providerId="ADAL" clId="{117AF475-4EBD-40A2-921B-F9218AB0C7F2}" dt="2026-10-01T19:10:21.104" v="38" actId="164"/>
          <ac:picMkLst>
            <pc:docMk/>
            <pc:sldMk cId="0" sldId="258"/>
            <ac:picMk id="11" creationId="{7DE15A83-05C3-34DB-57E6-1F21E1D2DD65}"/>
          </ac:picMkLst>
        </pc:picChg>
        <pc:picChg chg="add mod">
          <ac:chgData name="Nikolche Shulevski" userId="a827c019-66ce-49cf-b2d2-f516ede0b431" providerId="ADAL" clId="{117AF475-4EBD-40A2-921B-F9218AB0C7F2}" dt="2026-10-01T19:10:21.104" v="38" actId="164"/>
          <ac:picMkLst>
            <pc:docMk/>
            <pc:sldMk cId="0" sldId="258"/>
            <ac:picMk id="13" creationId="{8B8BC0B5-F218-B438-66B5-6DC62524B5A6}"/>
          </ac:picMkLst>
        </pc:picChg>
        <pc:picChg chg="add mod">
          <ac:chgData name="Nikolche Shulevski" userId="a827c019-66ce-49cf-b2d2-f516ede0b431" providerId="ADAL" clId="{117AF475-4EBD-40A2-921B-F9218AB0C7F2}" dt="2026-10-01T19:10:21.104" v="38" actId="164"/>
          <ac:picMkLst>
            <pc:docMk/>
            <pc:sldMk cId="0" sldId="258"/>
            <ac:picMk id="15" creationId="{42BBAB23-B1C3-78D1-ED59-5D9DA06315B0}"/>
          </ac:picMkLst>
        </pc:picChg>
        <pc:picChg chg="add mod modCrop">
          <ac:chgData name="Nikolche Shulevski" userId="a827c019-66ce-49cf-b2d2-f516ede0b431" providerId="ADAL" clId="{117AF475-4EBD-40A2-921B-F9218AB0C7F2}" dt="2026-10-01T19:10:21.104" v="38" actId="164"/>
          <ac:picMkLst>
            <pc:docMk/>
            <pc:sldMk cId="0" sldId="258"/>
            <ac:picMk id="17" creationId="{E98A6865-5951-3976-A931-E7B1D355A1E2}"/>
          </ac:picMkLst>
        </pc:picChg>
        <pc:picChg chg="add mod">
          <ac:chgData name="Nikolche Shulevski" userId="a827c019-66ce-49cf-b2d2-f516ede0b431" providerId="ADAL" clId="{117AF475-4EBD-40A2-921B-F9218AB0C7F2}" dt="2026-10-01T19:11:35.779" v="54" actId="1076"/>
          <ac:picMkLst>
            <pc:docMk/>
            <pc:sldMk cId="0" sldId="258"/>
            <ac:picMk id="19" creationId="{D55B7427-76F5-A3E9-F098-910D514F8238}"/>
          </ac:picMkLst>
        </pc:picChg>
        <pc:picChg chg="add mod">
          <ac:chgData name="Nikolche Shulevski" userId="a827c019-66ce-49cf-b2d2-f516ede0b431" providerId="ADAL" clId="{117AF475-4EBD-40A2-921B-F9218AB0C7F2}" dt="2026-10-01T19:10:53.540" v="45" actId="1076"/>
          <ac:picMkLst>
            <pc:docMk/>
            <pc:sldMk cId="0" sldId="258"/>
            <ac:picMk id="22" creationId="{D8AEE734-782E-0CA6-A8C4-8F04357A29A4}"/>
          </ac:picMkLst>
        </pc:picChg>
        <pc:picChg chg="add mod">
          <ac:chgData name="Nikolche Shulevski" userId="a827c019-66ce-49cf-b2d2-f516ede0b431" providerId="ADAL" clId="{117AF475-4EBD-40A2-921B-F9218AB0C7F2}" dt="2026-10-01T19:11:32.509" v="53" actId="1076"/>
          <ac:picMkLst>
            <pc:docMk/>
            <pc:sldMk cId="0" sldId="258"/>
            <ac:picMk id="24" creationId="{D8AFA3CF-4CA6-A653-5526-34FE58F2B48D}"/>
          </ac:picMkLst>
        </pc:picChg>
        <pc:picChg chg="mod">
          <ac:chgData name="Nikolche Shulevski" userId="a827c019-66ce-49cf-b2d2-f516ede0b431" providerId="ADAL" clId="{117AF475-4EBD-40A2-921B-F9218AB0C7F2}" dt="2026-10-01T19:11:39.376" v="56" actId="1076"/>
          <ac:picMkLst>
            <pc:docMk/>
            <pc:sldMk cId="0" sldId="258"/>
            <ac:picMk id="26" creationId="{00000000-0000-0000-0000-000000000000}"/>
          </ac:picMkLst>
        </pc:picChg>
      </pc:sldChg>
      <pc:sldChg chg="addSp delSp modSp mod">
        <pc:chgData name="Nikolche Shulevski" userId="a827c019-66ce-49cf-b2d2-f516ede0b431" providerId="ADAL" clId="{117AF475-4EBD-40A2-921B-F9218AB0C7F2}" dt="2026-10-03T11:25:54.913" v="94" actId="1076"/>
        <pc:sldMkLst>
          <pc:docMk/>
          <pc:sldMk cId="0" sldId="266"/>
        </pc:sldMkLst>
        <pc:picChg chg="add mod">
          <ac:chgData name="Nikolche Shulevski" userId="a827c019-66ce-49cf-b2d2-f516ede0b431" providerId="ADAL" clId="{117AF475-4EBD-40A2-921B-F9218AB0C7F2}" dt="2026-10-03T11:25:54.913" v="94" actId="1076"/>
          <ac:picMkLst>
            <pc:docMk/>
            <pc:sldMk cId="0" sldId="266"/>
            <ac:picMk id="8" creationId="{35E7FF3E-EFDD-95B7-F11A-91B2566BF4AB}"/>
          </ac:picMkLst>
        </pc:picChg>
        <pc:picChg chg="del">
          <ac:chgData name="Nikolche Shulevski" userId="a827c019-66ce-49cf-b2d2-f516ede0b431" providerId="ADAL" clId="{117AF475-4EBD-40A2-921B-F9218AB0C7F2}" dt="2026-10-03T11:22:20.303" v="86" actId="478"/>
          <ac:picMkLst>
            <pc:docMk/>
            <pc:sldMk cId="0" sldId="266"/>
            <ac:picMk id="11" creationId="{4B38A727-7F20-07A9-BCEC-B64981D23BA0}"/>
          </ac:picMkLst>
        </pc:picChg>
      </pc:sldChg>
      <pc:sldChg chg="addSp delSp modSp mod">
        <pc:chgData name="Nikolche Shulevski" userId="a827c019-66ce-49cf-b2d2-f516ede0b431" providerId="ADAL" clId="{117AF475-4EBD-40A2-921B-F9218AB0C7F2}" dt="2026-10-03T11:31:20.689" v="102" actId="1076"/>
        <pc:sldMkLst>
          <pc:docMk/>
          <pc:sldMk cId="0" sldId="267"/>
        </pc:sldMkLst>
        <pc:picChg chg="add del mod">
          <ac:chgData name="Nikolche Shulevski" userId="a827c019-66ce-49cf-b2d2-f516ede0b431" providerId="ADAL" clId="{117AF475-4EBD-40A2-921B-F9218AB0C7F2}" dt="2026-10-03T11:25:41.975" v="89" actId="21"/>
          <ac:picMkLst>
            <pc:docMk/>
            <pc:sldMk cId="0" sldId="267"/>
            <ac:picMk id="6" creationId="{906D66B9-9EB9-87E6-5CF2-CA06DD404D1A}"/>
          </ac:picMkLst>
        </pc:picChg>
        <pc:picChg chg="add del mod">
          <ac:chgData name="Nikolche Shulevski" userId="a827c019-66ce-49cf-b2d2-f516ede0b431" providerId="ADAL" clId="{117AF475-4EBD-40A2-921B-F9218AB0C7F2}" dt="2026-10-03T11:30:48.662" v="97" actId="478"/>
          <ac:picMkLst>
            <pc:docMk/>
            <pc:sldMk cId="0" sldId="267"/>
            <ac:picMk id="10" creationId="{04ED4E7B-6460-5C0E-0903-93821BF22ABA}"/>
          </ac:picMkLst>
        </pc:picChg>
        <pc:picChg chg="del">
          <ac:chgData name="Nikolche Shulevski" userId="a827c019-66ce-49cf-b2d2-f516ede0b431" providerId="ADAL" clId="{117AF475-4EBD-40A2-921B-F9218AB0C7F2}" dt="2026-10-03T11:30:50.380" v="98" actId="478"/>
          <ac:picMkLst>
            <pc:docMk/>
            <pc:sldMk cId="0" sldId="267"/>
            <ac:picMk id="11" creationId="{737EA891-79CD-D219-E974-B5BDCCD93040}"/>
          </ac:picMkLst>
        </pc:picChg>
        <pc:picChg chg="add mod">
          <ac:chgData name="Nikolche Shulevski" userId="a827c019-66ce-49cf-b2d2-f516ede0b431" providerId="ADAL" clId="{117AF475-4EBD-40A2-921B-F9218AB0C7F2}" dt="2026-10-03T11:31:20.689" v="102" actId="1076"/>
          <ac:picMkLst>
            <pc:docMk/>
            <pc:sldMk cId="0" sldId="267"/>
            <ac:picMk id="13" creationId="{043A8D04-FEFB-96D4-463B-36C82BBB7FF0}"/>
          </ac:picMkLst>
        </pc:picChg>
      </pc:sldChg>
      <pc:sldChg chg="modNotesTx">
        <pc:chgData name="Nikolche Shulevski" userId="a827c019-66ce-49cf-b2d2-f516ede0b431" providerId="ADAL" clId="{117AF475-4EBD-40A2-921B-F9218AB0C7F2}" dt="2026-10-01T19:20:21.485" v="62" actId="6549"/>
        <pc:sldMkLst>
          <pc:docMk/>
          <pc:sldMk cId="0" sldId="279"/>
        </pc:sldMkLst>
      </pc:sldChg>
      <pc:sldChg chg="modNotesTx">
        <pc:chgData name="Nikolche Shulevski" userId="a827c019-66ce-49cf-b2d2-f516ede0b431" providerId="ADAL" clId="{117AF475-4EBD-40A2-921B-F9218AB0C7F2}" dt="2026-10-01T19:17:59.528" v="58" actId="20577"/>
        <pc:sldMkLst>
          <pc:docMk/>
          <pc:sldMk cId="1398935593" sldId="288"/>
        </pc:sldMkLst>
      </pc:sldChg>
      <pc:sldChg chg="addSp modSp mod">
        <pc:chgData name="Nikolche Shulevski" userId="a827c019-66ce-49cf-b2d2-f516ede0b431" providerId="ADAL" clId="{117AF475-4EBD-40A2-921B-F9218AB0C7F2}" dt="2026-10-03T11:59:04.534" v="151" actId="1076"/>
        <pc:sldMkLst>
          <pc:docMk/>
          <pc:sldMk cId="293215700" sldId="289"/>
        </pc:sldMkLst>
        <pc:spChg chg="add mod">
          <ac:chgData name="Nikolche Shulevski" userId="a827c019-66ce-49cf-b2d2-f516ede0b431" providerId="ADAL" clId="{117AF475-4EBD-40A2-921B-F9218AB0C7F2}" dt="2026-10-03T11:59:04.534" v="151" actId="1076"/>
          <ac:spMkLst>
            <pc:docMk/>
            <pc:sldMk cId="293215700" sldId="289"/>
            <ac:spMk id="3" creationId="{A7CF1145-B8AC-A9CC-78E9-E67CDE5F2277}"/>
          </ac:spMkLst>
        </pc:spChg>
      </pc:sldChg>
      <pc:sldChg chg="modNotesTx">
        <pc:chgData name="Nikolche Shulevski" userId="a827c019-66ce-49cf-b2d2-f516ede0b431" providerId="ADAL" clId="{117AF475-4EBD-40A2-921B-F9218AB0C7F2}" dt="2026-10-01T19:20:51.748" v="64" actId="20577"/>
        <pc:sldMkLst>
          <pc:docMk/>
          <pc:sldMk cId="126637908" sldId="292"/>
        </pc:sldMkLst>
      </pc:sldChg>
      <pc:sldChg chg="addSp delSp modSp mod delAnim modAnim">
        <pc:chgData name="Nikolche Shulevski" userId="a827c019-66ce-49cf-b2d2-f516ede0b431" providerId="ADAL" clId="{117AF475-4EBD-40A2-921B-F9218AB0C7F2}" dt="2026-10-03T11:57:18.537" v="131"/>
        <pc:sldMkLst>
          <pc:docMk/>
          <pc:sldMk cId="865474764" sldId="293"/>
        </pc:sldMkLst>
        <pc:spChg chg="add mod">
          <ac:chgData name="Nikolche Shulevski" userId="a827c019-66ce-49cf-b2d2-f516ede0b431" providerId="ADAL" clId="{117AF475-4EBD-40A2-921B-F9218AB0C7F2}" dt="2026-10-03T11:55:50.329" v="128" actId="1076"/>
          <ac:spMkLst>
            <pc:docMk/>
            <pc:sldMk cId="865474764" sldId="293"/>
            <ac:spMk id="5" creationId="{A2704654-A888-F2DA-FCBC-F85C5EF043F5}"/>
          </ac:spMkLst>
        </pc:spChg>
        <pc:picChg chg="add mod">
          <ac:chgData name="Nikolche Shulevski" userId="a827c019-66ce-49cf-b2d2-f516ede0b431" providerId="ADAL" clId="{117AF475-4EBD-40A2-921B-F9218AB0C7F2}" dt="2026-10-03T11:55:20.610" v="107" actId="1076"/>
          <ac:picMkLst>
            <pc:docMk/>
            <pc:sldMk cId="865474764" sldId="293"/>
            <ac:picMk id="3" creationId="{7887107B-1C28-4923-6CF8-6CD415042464}"/>
          </ac:picMkLst>
        </pc:picChg>
        <pc:picChg chg="del mod">
          <ac:chgData name="Nikolche Shulevski" userId="a827c019-66ce-49cf-b2d2-f516ede0b431" providerId="ADAL" clId="{117AF475-4EBD-40A2-921B-F9218AB0C7F2}" dt="2026-10-03T11:46:37.422" v="104" actId="478"/>
          <ac:picMkLst>
            <pc:docMk/>
            <pc:sldMk cId="865474764" sldId="293"/>
            <ac:picMk id="4" creationId="{368A68A1-CA15-DDF5-877C-CDAD68F256FF}"/>
          </ac:picMkLst>
        </pc:picChg>
      </pc:sldChg>
      <pc:sldChg chg="addSp modSp add mod ord modNotesTx">
        <pc:chgData name="Nikolche Shulevski" userId="a827c019-66ce-49cf-b2d2-f516ede0b431" providerId="ADAL" clId="{117AF475-4EBD-40A2-921B-F9218AB0C7F2}" dt="2026-10-03T13:00:16.590" v="468" actId="22"/>
        <pc:sldMkLst>
          <pc:docMk/>
          <pc:sldMk cId="2814990376" sldId="296"/>
        </pc:sldMkLst>
        <pc:spChg chg="mod">
          <ac:chgData name="Nikolche Shulevski" userId="a827c019-66ce-49cf-b2d2-f516ede0b431" providerId="ADAL" clId="{117AF475-4EBD-40A2-921B-F9218AB0C7F2}" dt="2026-10-01T19:23:46.046" v="73" actId="20577"/>
          <ac:spMkLst>
            <pc:docMk/>
            <pc:sldMk cId="2814990376" sldId="296"/>
            <ac:spMk id="2" creationId="{82E27FF3-5F1A-C868-E503-C17D5998E26A}"/>
          </ac:spMkLst>
        </pc:spChg>
        <pc:spChg chg="mod">
          <ac:chgData name="Nikolche Shulevski" userId="a827c019-66ce-49cf-b2d2-f516ede0b431" providerId="ADAL" clId="{117AF475-4EBD-40A2-921B-F9218AB0C7F2}" dt="2026-10-01T19:25:38.152" v="85" actId="20577"/>
          <ac:spMkLst>
            <pc:docMk/>
            <pc:sldMk cId="2814990376" sldId="296"/>
            <ac:spMk id="7" creationId="{B8F25596-DB4A-AEE6-7ECD-4D3F7B44CD3F}"/>
          </ac:spMkLst>
        </pc:spChg>
        <pc:picChg chg="add">
          <ac:chgData name="Nikolche Shulevski" userId="a827c019-66ce-49cf-b2d2-f516ede0b431" providerId="ADAL" clId="{117AF475-4EBD-40A2-921B-F9218AB0C7F2}" dt="2026-10-03T13:00:16.590" v="468" actId="22"/>
          <ac:picMkLst>
            <pc:docMk/>
            <pc:sldMk cId="2814990376" sldId="296"/>
            <ac:picMk id="6" creationId="{EDA0FFA9-67F8-EFBB-B4D3-F15E51416692}"/>
          </ac:picMkLst>
        </pc:picChg>
      </pc:sldChg>
      <pc:sldChg chg="addSp delSp modSp add mod ord delAnim modNotesTx">
        <pc:chgData name="Nikolche Shulevski" userId="a827c019-66ce-49cf-b2d2-f516ede0b431" providerId="ADAL" clId="{117AF475-4EBD-40A2-921B-F9218AB0C7F2}" dt="2026-10-03T12:48:19.291" v="433" actId="1076"/>
        <pc:sldMkLst>
          <pc:docMk/>
          <pc:sldMk cId="1089963047" sldId="297"/>
        </pc:sldMkLst>
        <pc:spChg chg="add mod">
          <ac:chgData name="Nikolche Shulevski" userId="a827c019-66ce-49cf-b2d2-f516ede0b431" providerId="ADAL" clId="{117AF475-4EBD-40A2-921B-F9218AB0C7F2}" dt="2026-10-03T12:46:14.082" v="422" actId="20577"/>
          <ac:spMkLst>
            <pc:docMk/>
            <pc:sldMk cId="1089963047" sldId="297"/>
            <ac:spMk id="4" creationId="{37C31877-444E-6EDE-D04E-A012B3352E3E}"/>
          </ac:spMkLst>
        </pc:spChg>
        <pc:spChg chg="add mod">
          <ac:chgData name="Nikolche Shulevski" userId="a827c019-66ce-49cf-b2d2-f516ede0b431" providerId="ADAL" clId="{117AF475-4EBD-40A2-921B-F9218AB0C7F2}" dt="2026-10-03T12:46:06.820" v="421" actId="1076"/>
          <ac:spMkLst>
            <pc:docMk/>
            <pc:sldMk cId="1089963047" sldId="297"/>
            <ac:spMk id="10" creationId="{CE44BEE9-039C-82B7-ADE3-A0195957B587}"/>
          </ac:spMkLst>
        </pc:spChg>
        <pc:picChg chg="del">
          <ac:chgData name="Nikolche Shulevski" userId="a827c019-66ce-49cf-b2d2-f516ede0b431" providerId="ADAL" clId="{117AF475-4EBD-40A2-921B-F9218AB0C7F2}" dt="2026-10-03T12:40:18.498" v="153" actId="478"/>
          <ac:picMkLst>
            <pc:docMk/>
            <pc:sldMk cId="1089963047" sldId="297"/>
            <ac:picMk id="3" creationId="{7887107B-1C28-4923-6CF8-6CD415042464}"/>
          </ac:picMkLst>
        </pc:picChg>
        <pc:picChg chg="del">
          <ac:chgData name="Nikolche Shulevski" userId="a827c019-66ce-49cf-b2d2-f516ede0b431" providerId="ADAL" clId="{117AF475-4EBD-40A2-921B-F9218AB0C7F2}" dt="2026-10-03T12:40:20.785" v="154" actId="478"/>
          <ac:picMkLst>
            <pc:docMk/>
            <pc:sldMk cId="1089963047" sldId="297"/>
            <ac:picMk id="6" creationId="{5B32CDAC-9981-40BB-521E-650ABA2BD7A3}"/>
          </ac:picMkLst>
        </pc:picChg>
        <pc:picChg chg="add del mod modCrop">
          <ac:chgData name="Nikolche Shulevski" userId="a827c019-66ce-49cf-b2d2-f516ede0b431" providerId="ADAL" clId="{117AF475-4EBD-40A2-921B-F9218AB0C7F2}" dt="2026-10-03T12:44:32.533" v="350" actId="478"/>
          <ac:picMkLst>
            <pc:docMk/>
            <pc:sldMk cId="1089963047" sldId="297"/>
            <ac:picMk id="7" creationId="{24ADDB57-7729-69C3-AAE0-0A508661D4E1}"/>
          </ac:picMkLst>
        </pc:picChg>
        <pc:picChg chg="add mod">
          <ac:chgData name="Nikolche Shulevski" userId="a827c019-66ce-49cf-b2d2-f516ede0b431" providerId="ADAL" clId="{117AF475-4EBD-40A2-921B-F9218AB0C7F2}" dt="2026-10-03T12:48:19.291" v="433" actId="1076"/>
          <ac:picMkLst>
            <pc:docMk/>
            <pc:sldMk cId="1089963047" sldId="297"/>
            <ac:picMk id="8" creationId="{9577C22A-E690-B3E2-4E31-8197712CBAAF}"/>
          </ac:picMkLst>
        </pc:picChg>
        <pc:picChg chg="add mod">
          <ac:chgData name="Nikolche Shulevski" userId="a827c019-66ce-49cf-b2d2-f516ede0b431" providerId="ADAL" clId="{117AF475-4EBD-40A2-921B-F9218AB0C7F2}" dt="2026-10-03T12:46:57.833" v="428" actId="1076"/>
          <ac:picMkLst>
            <pc:docMk/>
            <pc:sldMk cId="1089963047" sldId="297"/>
            <ac:picMk id="12" creationId="{10CFC0E1-DD08-D990-E895-78B6BC4C3AF6}"/>
          </ac:picMkLst>
        </pc:picChg>
      </pc:sldChg>
      <pc:sldChg chg="addSp delSp modSp add mod delAnim modAnim modNotesTx">
        <pc:chgData name="Nikolche Shulevski" userId="a827c019-66ce-49cf-b2d2-f516ede0b431" providerId="ADAL" clId="{117AF475-4EBD-40A2-921B-F9218AB0C7F2}" dt="2026-10-03T12:59:55.812" v="467" actId="478"/>
        <pc:sldMkLst>
          <pc:docMk/>
          <pc:sldMk cId="3240416548" sldId="298"/>
        </pc:sldMkLst>
        <pc:spChg chg="add mod">
          <ac:chgData name="Nikolche Shulevski" userId="a827c019-66ce-49cf-b2d2-f516ede0b431" providerId="ADAL" clId="{117AF475-4EBD-40A2-921B-F9218AB0C7F2}" dt="2026-10-03T12:57:11.447" v="456" actId="1076"/>
          <ac:spMkLst>
            <pc:docMk/>
            <pc:sldMk cId="3240416548" sldId="298"/>
            <ac:spMk id="4" creationId="{6F4E799C-1D50-CFCF-5BD9-214C6A0FDE62}"/>
          </ac:spMkLst>
        </pc:spChg>
        <pc:spChg chg="del">
          <ac:chgData name="Nikolche Shulevski" userId="a827c019-66ce-49cf-b2d2-f516ede0b431" providerId="ADAL" clId="{117AF475-4EBD-40A2-921B-F9218AB0C7F2}" dt="2026-10-03T12:59:55.812" v="467" actId="478"/>
          <ac:spMkLst>
            <pc:docMk/>
            <pc:sldMk cId="3240416548" sldId="298"/>
            <ac:spMk id="5" creationId="{A2704654-A888-F2DA-FCBC-F85C5EF043F5}"/>
          </ac:spMkLst>
        </pc:spChg>
        <pc:picChg chg="del">
          <ac:chgData name="Nikolche Shulevski" userId="a827c019-66ce-49cf-b2d2-f516ede0b431" providerId="ADAL" clId="{117AF475-4EBD-40A2-921B-F9218AB0C7F2}" dt="2026-10-03T12:55:20.921" v="440" actId="478"/>
          <ac:picMkLst>
            <pc:docMk/>
            <pc:sldMk cId="3240416548" sldId="298"/>
            <ac:picMk id="3" creationId="{7887107B-1C28-4923-6CF8-6CD415042464}"/>
          </ac:picMkLst>
        </pc:picChg>
        <pc:picChg chg="add mod">
          <ac:chgData name="Nikolche Shulevski" userId="a827c019-66ce-49cf-b2d2-f516ede0b431" providerId="ADAL" clId="{117AF475-4EBD-40A2-921B-F9218AB0C7F2}" dt="2026-10-03T12:58:37.990" v="462" actId="14100"/>
          <ac:picMkLst>
            <pc:docMk/>
            <pc:sldMk cId="3240416548" sldId="298"/>
            <ac:picMk id="8" creationId="{C92E7B1B-92A9-7198-0353-4AF83A066F2B}"/>
          </ac:picMkLst>
        </pc:picChg>
        <pc:picChg chg="add mod">
          <ac:chgData name="Nikolche Shulevski" userId="a827c019-66ce-49cf-b2d2-f516ede0b431" providerId="ADAL" clId="{117AF475-4EBD-40A2-921B-F9218AB0C7F2}" dt="2026-10-03T12:58:32.905" v="461" actId="1076"/>
          <ac:picMkLst>
            <pc:docMk/>
            <pc:sldMk cId="3240416548" sldId="298"/>
            <ac:picMk id="10" creationId="{9FAF97F5-6092-F9C0-B7D2-70C6D18CFA23}"/>
          </ac:picMkLst>
        </pc:picChg>
        <pc:picChg chg="add mod">
          <ac:chgData name="Nikolche Shulevski" userId="a827c019-66ce-49cf-b2d2-f516ede0b431" providerId="ADAL" clId="{117AF475-4EBD-40A2-921B-F9218AB0C7F2}" dt="2026-10-03T12:59:52.378" v="466" actId="14100"/>
          <ac:picMkLst>
            <pc:docMk/>
            <pc:sldMk cId="3240416548" sldId="298"/>
            <ac:picMk id="11" creationId="{32D94279-8A99-90BE-B20E-35C4A2930A4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1982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Herzlich willkommen. Ich möchte Ihnen heute einen Einblick in die mazedonische Folklore geben. Dabei geht es nicht nur um Volkstänze: Folklore verbindet Musik, traditionelle Kleidung, Bräuche, Feste und das gemeinschaftliche Leben. Viele dieser Traditionen sind bis heute lebendig und werden in Familien, Kulturvereinen, auf Hochzeiten und bei Festivals weitergegeben. Wir beginnen mit dem Tanz und den Trachten, hören dann typische Instrumente, besuchen einige bekannte Feste und schauen zum Schluss, wie Folklore auf die Bühne kommt.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Wenn wir von Folklore sprechen, meinen wir ein ganzes kulturelles System. Dazu gehören Volkslieder und Instrumentalmusik, Tänze wie der Oro, regionale Trachten und Stickereien, aber auch Rituale, Feste und traditionelles Handwerk. Wichtig ist: Diese Kultur gehört nicht nur ins Museum. Vieles wird weiterhin praktiziert – bei Familienfeiern, in Dörfern, in Folklorevereinen und auf öffentlichen Veranstaltungen. Genau dieses Zusammenspiel möchte ich in den nächsten Folien zeigen.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Ein zentraler Begriff ist der Oro. Das ist ein gemeinsamer Tanz, der häufig in einer Linie, einem Halbkreis oder einem Kreis getanzt wird. Die Tänzerinnen und Tänzer halten sich an den Händen, an den Schultern oder am Gürtel und folgen gemeinsamen Schritten. Je nach Region gibt es sehr unterschiedliche Formen – manche so besonders, dass sie international geschützt sind: Die Kopačka aus dem Dorf Dramče im Osten des Landes steht seit 2014 auf der UNESCO-Liste des dringend erhaltungsbedürftigen immateriellen Kulturerbes. Für das Verständnis ist wichtig: Beim Oro geht es nicht nur um Schritte, sondern um Gemeinschaft. Jeder kann sich einreihen – auch Gäste.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Teškoto – übersetzt etwa „der Schwere“ – gehört zu den bekanntesten mazedonischen Tänzen. Er stammt aus der Tradition der Mijaken, einer Bevölkerungsgruppe im Westen des Landes rund um das Bergdorf Galičnik. Der Tanz beginnt langsam und würdevoll, fast feierlich. Dann steigern sich Tempo, Spannung und körperlicher Ausdruck. „Schwer“ ist er im wörtlichen Sinn: Er verlangt viel Ausdauer und Körperbeherrschung. Begleitet wird er traditionell von Zurla und Tapan – zwei Instrumenten, die wir später noch genauer kennenlernen.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Name Komitsko bezieht sich auf die Komiten. So nannte man die bewaffneten Aufständischen, die Ende des 19. und Anfang des 20. Jahrhunderts gegen die osmanische Herrschaft kämpften – besonders im Umfeld des Ilinden-Aufstands von 1903. Der Tanz erzählt von Mut, Kampf und Freiheitswillen. Entsprechend kraftvoll ist er: schnelle Wechsel, Sprünge, dramatische Gesten, meist von Männern getanzt. Komitsko ist heute fester Bestandteil des Repertoires vieler mazedonischer Ensembles. Die Fotos stammen übrigens von den Ilinden-Tagen in Bitola – einem Festival, das wir später noch kennenlernen.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Bei den Trachten gibt es einen wichtigen Punkt: Es existiert nicht die eine mazedonische Tracht. Kleidung und Schmuck unterscheiden sich deutlich nach Region und teilweise sogar von Dorf zu Dorf. Auch Alter, Lebensphase und Anlass spielen eine Rolle – etwa Alltag, Fest oder Hochzeit. Typisch sind handgearbeitete Stoffe, Stickereien, Gürtel und Schmuck. Frauen- und Männertrachten haben unterschiedliche Formen. Die folgenden Folien zeigen einige Bestandteile und regionale Unterschiede etwas genauer.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Bei der Frauentracht erkennt man besonders gut, wie viele einzelne Schichten zusammenwirken. Grundlage ist häufig ein besticktes Hemd, die Košula. Dazu kommen je nach Region verschiedene Woll- oder Rockbestandteile, die Schürze – Pregača – und ein Gürtel, der Pojas. Kopfbedeckung und Schmuck können das Gesamtbild stark verändern. Besonders auffällig sind die Stickereien: Sie machen die Tracht nicht nur dekorativ, sondern geben ihr auch einen deutlich regionalen Charakter.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Auch die Männertrachten unterscheiden sich regional. Häufig sehen wir ein weißes Hemd, eine Hose, eine Weste oder ein Leibchen und einen breiten gewebten Gürtel. Dazu kommen traditionelle Schuhe und je nach Region weitere Kleidungsstücke oder Kopfbedeckungen. Die Kleidung konnte praktisch für den Alltag sein, wurde für Feste aber aufwendiger gestaltet. Wenn man verschiedene Regionen vergleicht, erkennt man Unterschiede bei Schnitt, Farben, Materialien und Ornamenten.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Diese Bildtafel zeigt, wie groß die Unterschiede innerhalb eines relativ kleinen Landes sind. Nehmen Sie sich einen Moment Zeit zum Vergleichen: Manche Trachten wirken hell, mit viel weißem Leinen; andere sind dunkel und schwer, mit dicken Wollstoffen, Fransen oder auffälligem Kopfschmuck. Für Menschen aus der Region waren diese Unterschiede eine Art Code: Man konnte erkennen, aus welcher Gegend jemand stammte – und bei Frauen oft auch, ob sie verheiratet war. Heute werden die meisten dieser Trachten nicht mehr im Alltag getragen. Bewahrt werden sie von Folkloregruppen, Museen und Familien, die sie zu Festen hervorholen.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A0BA8-1074-0F03-1E15-665FE32FE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8C1FE4-E47A-2C8A-2F37-BBC291C8C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F3500-4C6B-2CE6-D1F6-FD34DA383A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Stickerei ist eines der auffälligsten Merkmale vieler mazedonischer Trachten. Häufig begegnen uns geometrische Formen wie Rauten, Dreiecke und Zickzacklinien sowie symmetrisch aufgebaute Muster. Farben und Anordnung unterscheiden sich regional. Entscheidend ist auch die handwerkliche Seite: Solche Arbeiten erfordern viel Zeit und Erfahrung. Das Wissen über Techniken und Muster wurde traditionell innerhalb von Familien und Gemeinschaften weitergegeben. Dadurch wird die Stickerei zu einem sichtbaren Träger von Tradition.</a:t>
            </a:r>
          </a:p>
          <a:p>
            <a:endParaRPr dirty="0"/>
          </a:p>
        </p:txBody>
      </p:sp>
      <p:sp>
        <p:nvSpPr>
          <p:cNvPr id="4" name="Slide Number Placeholder 3">
            <a:extLst>
              <a:ext uri="{FF2B5EF4-FFF2-40B4-BE49-F238E27FC236}">
                <a16:creationId xmlns:a16="http://schemas.microsoft.com/office/drawing/2014/main" id="{793A8ED5-5EFF-23F5-D622-B6DDBA209E1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96723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Zur mazedonischen Folklore gehört eine große Vielfalt traditioneller Instrumente. Auf dieser Folie sehen Sie einige der wichtigsten: Gajda, Zurla, Tapan, Kaval, Duduk, Tambura, Kemane sowie Dajre oder Tarabuka. Sie erzeugen sehr unterschiedliche Klangfarben – von kräftig und durchdringend bis weich und lyrisch. Wir konzentrieren uns gleich auf drei typische Klangwelten: die Gajda, das Duo Zurla und Tapan sowie die Flöten Kaval und Šupelka.</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Gajda ist der traditionelle mazedonische Dudelsack. Sie besteht aus vier Teilen: dem Luftsack, traditionell aus Ziegen- oder Schafsfell, dem Blasrohr, dem Melodierohr und dem Bordunrohr. Das Bordunrohr liefert einen durchgehenden Grundton – genau das macht den Klang sofort wiedererkennbar. Gespielt wird die Gajda vor allem bei Hochzeiten, Festen und zum Tanz. Das Bild stammt aus einem Beitrag über Pece Atanasovski, einen der bekanntesten Gajda-Spieler des Landes; nach ihm ist auch ein Festival benannt, auf das wir später zurückkommen. 2024 wurde die Tradition des Baus und Spielens der Gajda – gemeinsam mit dem verwandten türkischen Tulum – in die UNESCO-Liste des immateriellen Kulturerbes der Menschheit aufgenommen.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Zurla und Tapan bilden eines der kraftvollsten Klangpaare der mazedonischen Folklore. Die Zurla ist ein sehr lautes Doppelrohrblattinstrument – so laut, dass sie traditionell im Freien gespielt wird, auf dem Dorfplatz oder bei Umzügen. Der Tapan ist eine große, auf beiden Seiten bespannte Trommel, die mit einem schweren Schlägel und einer dünnen Rute geschlagen wird. Die Aufgaben sind klar verteilt: Die Zurla trägt die Melodie, der Tapan gibt den Puls. Oft spielen zwei Zurlas zusammen – eine führt die Melodie, die andere hält einen Grundton. Beim Teškoto, den wir vorhin gesehen haben, entsteht genau daraus die feierliche, fast erhabene Wirkung.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Kaval und Šupelka sind traditionelle Holzblasinstrumente und klingen deutlich feiner als die Zurla. Der Kaval ist eine lange, an beiden Enden offene Flöte mit einem weichen, warmen, leicht rauchigen Klang. Die Šupelka ist kleiner und heller. Beide waren ursprünglich Instrumente der Hirten und werden heute solistisch oder im Ensemble gespielt. Eine einfache Merkhilfe: Zurla und Tapan gehören auf den Dorfplatz, Kaval und Šupelka eher auf die Weide – hier zählt nicht die Lautstärke, sondern die lyrische Melodie.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3FB90-B35A-5297-9232-7A133747AE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C3DAE-D2C4-E4AF-8DE2-723539F786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CC5718-3140-60AF-9A63-9213B587D693}"/>
              </a:ext>
            </a:extLst>
          </p:cNvPr>
          <p:cNvSpPr>
            <a:spLocks noGrp="1"/>
          </p:cNvSpPr>
          <p:nvPr>
            <p:ph type="body" idx="1"/>
          </p:nvPr>
        </p:nvSpPr>
        <p:spPr/>
        <p:txBody>
          <a:bodyPr/>
          <a:lstStyle/>
          <a:p>
            <a:r>
              <a:t>Jetzt hören und sehen wir ein kurzes Beispiel. Achten Sie bitte auf zwei Dinge: Erstens – welches Instrument führt gerade die Melodie, und welches hält nur den Rhythmus? Zweitens – wie reagiert die Gruppe auf die Musik? Werden die Bewegungen ruhiger, oder gewinnen sie an Energie? Vielleicht erkennen Sie einige der Instrumente wieder, die wir gerade besprochen haben. [Video starten]</a:t>
            </a:r>
          </a:p>
        </p:txBody>
      </p:sp>
      <p:sp>
        <p:nvSpPr>
          <p:cNvPr id="4" name="Slide Number Placeholder 3">
            <a:extLst>
              <a:ext uri="{FF2B5EF4-FFF2-40B4-BE49-F238E27FC236}">
                <a16:creationId xmlns:a16="http://schemas.microsoft.com/office/drawing/2014/main" id="{41CA5E3B-4B59-48B8-CF36-4FEA3AA03E98}"/>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392947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Was wir eben gehört und gesehen haben, lässt sich so zusammenfassen: Beim Oro sind Musik und Bewegung untrennbar. Der Tapan gibt den Puls, Zurla, Kaval oder andere Instrumente führen die Melodie, und die Tänzerinnen und Tänzer setzen den Rhythmus mit ihren Schritten um. Eine Besonderheit überrascht viele Gäste aus Deutschland: Zahlreiche mazedonische Tänze stehen in sogenannten ungeraden Taktarten, zum Beispiel im 7/8-Takt – gezählt als „eins-zwei-drei, eins-zwei, eins-zwei“. So entsteht beim weit verbreiteten Lesnoto oro ein ungleichmäßiger, federnder Schritt. Das ist weder Walzer noch Marsch – und deshalb lernt man Oro am besten nicht durch Erklären, sondern durch Mittanzen.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Galičnik</a:t>
            </a:r>
            <a:r>
              <a:rPr lang="de-DE" dirty="0"/>
              <a:t> ist ein Bergdorf im Nationalpark </a:t>
            </a:r>
            <a:r>
              <a:rPr lang="de-DE" dirty="0" err="1"/>
              <a:t>Mavrovo</a:t>
            </a:r>
            <a:r>
              <a:rPr lang="de-DE" dirty="0"/>
              <a:t>, auf rund 1.400 Metern Höhe. Die Hochzeit, die hier jedes Jahr gefeiert wird, ist keine reine Vorführung: Ein Paar heiratet tatsächlich – nach überlieferten Ritualen und vor Tausenden von Zuschauern. Die Bräuche erstrecken sich über mehrere Tage, vom Holen der Braut über das Rasieren des Bräutigams bis zur kirchlichen Trauung. Für unser Thema ist entscheidend: Hier kommt alles zusammen, was wir bisher gesehen haben – Tanz, Tracht und Musik –, und zwar nicht auf einer Bühne, sondern in einem echten Lebensereignis.</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376F0-41AE-9918-F3D0-9E07CBEEF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277AE-FBD8-1D17-23C3-F9CA3FDFD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D87E14-82D6-A217-8D8B-A783817426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Der Name </a:t>
            </a:r>
            <a:r>
              <a:rPr lang="de-DE" dirty="0" err="1"/>
              <a:t>Ilindenski</a:t>
            </a:r>
            <a:r>
              <a:rPr lang="de-DE" dirty="0"/>
              <a:t> </a:t>
            </a:r>
            <a:r>
              <a:rPr lang="de-DE" dirty="0" err="1"/>
              <a:t>Denovi</a:t>
            </a:r>
            <a:r>
              <a:rPr lang="de-DE" dirty="0"/>
              <a:t> – auf Deutsch „Ilinden-Tage“ – erinnert an den Ilinden-Aufstand vom 2. August 1903, dem Tag des heiligen Elias. Hier schließt sich der Kreis zum </a:t>
            </a:r>
            <a:r>
              <a:rPr lang="de-DE" dirty="0" err="1"/>
              <a:t>Komitsko</a:t>
            </a:r>
            <a:r>
              <a:rPr lang="de-DE" dirty="0"/>
              <a:t>-Tanz, den wir am Anfang gesehen haben. Das Festival in Bitola gibt es seit 1971; 2026 fand bereits die 56. Ausgabe statt. Die Zahlen auf der Folie zeigen, wie groß es inzwischen ist. Ein besonderer Moment ist jedes Jahr die Folkloreparade durch die </a:t>
            </a:r>
            <a:r>
              <a:rPr lang="de-DE" dirty="0" err="1"/>
              <a:t>Širok</a:t>
            </a:r>
            <a:r>
              <a:rPr lang="de-DE" dirty="0"/>
              <a:t> </a:t>
            </a:r>
            <a:r>
              <a:rPr lang="de-DE" dirty="0" err="1"/>
              <a:t>Sokak</a:t>
            </a:r>
            <a:r>
              <a:rPr lang="de-DE" dirty="0"/>
              <a:t>, die Flaniermeile von Bitola – dann wird die ganze Innenstadt zur Bühne.</a:t>
            </a:r>
          </a:p>
          <a:p>
            <a:endParaRPr lang="en-US" dirty="0"/>
          </a:p>
        </p:txBody>
      </p:sp>
      <p:sp>
        <p:nvSpPr>
          <p:cNvPr id="4" name="Slide Number Placeholder 3">
            <a:extLst>
              <a:ext uri="{FF2B5EF4-FFF2-40B4-BE49-F238E27FC236}">
                <a16:creationId xmlns:a16="http://schemas.microsoft.com/office/drawing/2014/main" id="{C3DEF689-C7CE-AAEB-10E8-795B58014680}"/>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2382348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07CB0-A88C-7BD0-E3CF-8CDF3A9CB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D50E8-5550-6F54-B15C-1C2A19B78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EAD0A-8448-F0DB-DAB8-8BD44F8E1D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6C50D-B099-44B7-CF03-EAC52AA21831}"/>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318803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07CB0-A88C-7BD0-E3CF-8CDF3A9CB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D50E8-5550-6F54-B15C-1C2A19B78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EAD0A-8448-F0DB-DAB8-8BD44F8E1D37}"/>
              </a:ext>
            </a:extLst>
          </p:cNvPr>
          <p:cNvSpPr>
            <a:spLocks noGrp="1"/>
          </p:cNvSpPr>
          <p:nvPr>
            <p:ph type="body" idx="1"/>
          </p:nvPr>
        </p:nvSpPr>
        <p:spPr/>
        <p:txBody>
          <a:bodyPr/>
          <a:lstStyle/>
          <a:p>
            <a:r>
              <a:rPr lang="en-US" dirty="0"/>
              <a:t>Zum </a:t>
            </a:r>
            <a:r>
              <a:rPr lang="en-US" dirty="0" err="1"/>
              <a:t>Schluss</a:t>
            </a:r>
            <a:r>
              <a:rPr lang="en-US" dirty="0"/>
              <a:t> </a:t>
            </a:r>
            <a:r>
              <a:rPr lang="en-US" dirty="0" err="1"/>
              <a:t>ein</a:t>
            </a:r>
            <a:r>
              <a:rPr lang="en-US" dirty="0"/>
              <a:t> Blick auf </a:t>
            </a:r>
            <a:r>
              <a:rPr lang="en-US" dirty="0" err="1"/>
              <a:t>eine</a:t>
            </a:r>
            <a:r>
              <a:rPr lang="en-US" dirty="0"/>
              <a:t> </a:t>
            </a:r>
            <a:r>
              <a:rPr lang="en-US" dirty="0" err="1"/>
              <a:t>besondere</a:t>
            </a:r>
            <a:r>
              <a:rPr lang="en-US" dirty="0"/>
              <a:t> Form der Folklore: die Bühne. Das </a:t>
            </a:r>
            <a:r>
              <a:rPr lang="en-US" dirty="0" err="1"/>
              <a:t>bekannteste</a:t>
            </a:r>
            <a:r>
              <a:rPr lang="en-US" dirty="0"/>
              <a:t> </a:t>
            </a:r>
            <a:r>
              <a:rPr lang="en-US" dirty="0" err="1"/>
              <a:t>Beispiel</a:t>
            </a:r>
            <a:r>
              <a:rPr lang="en-US" dirty="0"/>
              <a:t> </a:t>
            </a:r>
            <a:r>
              <a:rPr lang="en-US" dirty="0" err="1"/>
              <a:t>ist</a:t>
            </a:r>
            <a:r>
              <a:rPr lang="en-US" dirty="0"/>
              <a:t> das </a:t>
            </a:r>
            <a:r>
              <a:rPr lang="en-US" dirty="0" err="1"/>
              <a:t>Nationalensemble</a:t>
            </a:r>
            <a:r>
              <a:rPr lang="en-US" dirty="0"/>
              <a:t> für </a:t>
            </a:r>
            <a:r>
              <a:rPr lang="en-US" dirty="0" err="1"/>
              <a:t>Volkstänze</a:t>
            </a:r>
            <a:r>
              <a:rPr lang="en-US" dirty="0"/>
              <a:t> und -lieder „Tanec“ </a:t>
            </a:r>
            <a:r>
              <a:rPr lang="en-US" dirty="0" err="1"/>
              <a:t>aus</a:t>
            </a:r>
            <a:r>
              <a:rPr lang="en-US" dirty="0"/>
              <a:t> Skopje. Es </a:t>
            </a:r>
            <a:r>
              <a:rPr lang="en-US" dirty="0" err="1"/>
              <a:t>wurde</a:t>
            </a:r>
            <a:r>
              <a:rPr lang="en-US" dirty="0"/>
              <a:t> 1949 </a:t>
            </a:r>
            <a:r>
              <a:rPr lang="en-US" dirty="0" err="1"/>
              <a:t>gegründet</a:t>
            </a:r>
            <a:r>
              <a:rPr lang="en-US" dirty="0"/>
              <a:t>, um Volkslieder, </a:t>
            </a:r>
            <a:r>
              <a:rPr lang="en-US" dirty="0" err="1"/>
              <a:t>Tänze</a:t>
            </a:r>
            <a:r>
              <a:rPr lang="en-US" dirty="0"/>
              <a:t>, </a:t>
            </a:r>
            <a:r>
              <a:rPr lang="en-US" dirty="0" err="1"/>
              <a:t>Instrumente</a:t>
            </a:r>
            <a:r>
              <a:rPr lang="en-US" dirty="0"/>
              <a:t> und </a:t>
            </a:r>
            <a:r>
              <a:rPr lang="en-US" dirty="0" err="1"/>
              <a:t>Trachten</a:t>
            </a:r>
            <a:r>
              <a:rPr lang="en-US" dirty="0"/>
              <a:t> </a:t>
            </a:r>
            <a:r>
              <a:rPr lang="en-US" dirty="0" err="1"/>
              <a:t>zu</a:t>
            </a:r>
            <a:r>
              <a:rPr lang="en-US" dirty="0"/>
              <a:t> </a:t>
            </a:r>
            <a:r>
              <a:rPr lang="en-US" dirty="0" err="1"/>
              <a:t>sammeln</a:t>
            </a:r>
            <a:r>
              <a:rPr lang="en-US" dirty="0"/>
              <a:t>, </a:t>
            </a:r>
            <a:r>
              <a:rPr lang="en-US" dirty="0" err="1"/>
              <a:t>zu</a:t>
            </a:r>
            <a:r>
              <a:rPr lang="en-US" dirty="0"/>
              <a:t> </a:t>
            </a:r>
            <a:r>
              <a:rPr lang="en-US" dirty="0" err="1"/>
              <a:t>bewahren</a:t>
            </a:r>
            <a:r>
              <a:rPr lang="en-US" dirty="0"/>
              <a:t> und </a:t>
            </a:r>
            <a:r>
              <a:rPr lang="en-US" dirty="0" err="1"/>
              <a:t>zu</a:t>
            </a:r>
            <a:r>
              <a:rPr lang="en-US" dirty="0"/>
              <a:t> </a:t>
            </a:r>
            <a:r>
              <a:rPr lang="en-US" dirty="0" err="1"/>
              <a:t>präsentieren</a:t>
            </a:r>
            <a:r>
              <a:rPr lang="en-US" dirty="0"/>
              <a:t>. </a:t>
            </a:r>
            <a:r>
              <a:rPr lang="en-US" dirty="0" err="1"/>
              <a:t>Seitdem</a:t>
            </a:r>
            <a:r>
              <a:rPr lang="en-US" dirty="0"/>
              <a:t> </a:t>
            </a:r>
            <a:r>
              <a:rPr lang="en-US" dirty="0" err="1"/>
              <a:t>ist</a:t>
            </a:r>
            <a:r>
              <a:rPr lang="en-US" dirty="0"/>
              <a:t> Tanec in </a:t>
            </a:r>
            <a:r>
              <a:rPr lang="en-US" dirty="0" err="1"/>
              <a:t>vielen</a:t>
            </a:r>
            <a:r>
              <a:rPr lang="en-US" dirty="0"/>
              <a:t> </a:t>
            </a:r>
            <a:r>
              <a:rPr lang="en-US" dirty="0" err="1"/>
              <a:t>Ländern</a:t>
            </a:r>
            <a:r>
              <a:rPr lang="en-US" dirty="0"/>
              <a:t> </a:t>
            </a:r>
            <a:r>
              <a:rPr lang="en-US" dirty="0" err="1"/>
              <a:t>aufgetreten</a:t>
            </a:r>
            <a:r>
              <a:rPr lang="en-US" dirty="0"/>
              <a:t> – </a:t>
            </a:r>
            <a:r>
              <a:rPr lang="en-US" dirty="0" err="1"/>
              <a:t>auch</a:t>
            </a:r>
            <a:r>
              <a:rPr lang="en-US" dirty="0"/>
              <a:t> in Deutschland – und gilt </a:t>
            </a:r>
            <a:r>
              <a:rPr lang="en-US" dirty="0" err="1"/>
              <a:t>als</a:t>
            </a:r>
            <a:r>
              <a:rPr lang="en-US" dirty="0"/>
              <a:t> </a:t>
            </a:r>
            <a:r>
              <a:rPr lang="en-US" dirty="0" err="1"/>
              <a:t>eine</a:t>
            </a:r>
            <a:r>
              <a:rPr lang="en-US" dirty="0"/>
              <a:t> Art </a:t>
            </a:r>
            <a:r>
              <a:rPr lang="en-US" dirty="0" err="1"/>
              <a:t>Botschafter</a:t>
            </a:r>
            <a:r>
              <a:rPr lang="en-US" dirty="0"/>
              <a:t> der </a:t>
            </a:r>
            <a:r>
              <a:rPr lang="en-US" dirty="0" err="1"/>
              <a:t>mazedonischen</a:t>
            </a:r>
            <a:r>
              <a:rPr lang="en-US" dirty="0"/>
              <a:t> Kultur. </a:t>
            </a:r>
            <a:r>
              <a:rPr lang="en-US" dirty="0" err="1"/>
              <a:t>Wichtig</a:t>
            </a:r>
            <a:r>
              <a:rPr lang="en-US" dirty="0"/>
              <a:t> </a:t>
            </a:r>
            <a:r>
              <a:rPr lang="en-US" dirty="0" err="1"/>
              <a:t>ist</a:t>
            </a:r>
            <a:r>
              <a:rPr lang="en-US" dirty="0"/>
              <a:t> </a:t>
            </a:r>
            <a:r>
              <a:rPr lang="en-US" dirty="0" err="1"/>
              <a:t>dabei</a:t>
            </a:r>
            <a:r>
              <a:rPr lang="en-US" dirty="0"/>
              <a:t>: Auf der Bühne </a:t>
            </a:r>
            <a:r>
              <a:rPr lang="en-US" dirty="0" err="1"/>
              <a:t>verändert</a:t>
            </a:r>
            <a:r>
              <a:rPr lang="en-US" dirty="0"/>
              <a:t> </a:t>
            </a:r>
            <a:r>
              <a:rPr lang="en-US" dirty="0" err="1"/>
              <a:t>sich</a:t>
            </a:r>
            <a:r>
              <a:rPr lang="en-US" dirty="0"/>
              <a:t> Folklore. </a:t>
            </a:r>
            <a:r>
              <a:rPr lang="en-US" dirty="0" err="1"/>
              <a:t>Tänze</a:t>
            </a:r>
            <a:r>
              <a:rPr lang="en-US" dirty="0"/>
              <a:t> </a:t>
            </a:r>
            <a:r>
              <a:rPr lang="en-US" dirty="0" err="1"/>
              <a:t>aus</a:t>
            </a:r>
            <a:r>
              <a:rPr lang="en-US" dirty="0"/>
              <a:t> </a:t>
            </a:r>
            <a:r>
              <a:rPr lang="en-US" dirty="0" err="1"/>
              <a:t>verschiedenen</a:t>
            </a:r>
            <a:r>
              <a:rPr lang="en-US" dirty="0"/>
              <a:t> </a:t>
            </a:r>
            <a:r>
              <a:rPr lang="en-US" dirty="0" err="1"/>
              <a:t>Dörfern</a:t>
            </a:r>
            <a:r>
              <a:rPr lang="en-US" dirty="0"/>
              <a:t> </a:t>
            </a:r>
            <a:r>
              <a:rPr lang="en-US" dirty="0" err="1"/>
              <a:t>werden</a:t>
            </a:r>
            <a:r>
              <a:rPr lang="en-US" dirty="0"/>
              <a:t> </a:t>
            </a:r>
            <a:r>
              <a:rPr lang="en-US" dirty="0" err="1"/>
              <a:t>zu</a:t>
            </a:r>
            <a:r>
              <a:rPr lang="en-US" dirty="0"/>
              <a:t> </a:t>
            </a:r>
            <a:r>
              <a:rPr lang="en-US" dirty="0" err="1"/>
              <a:t>Choreografien</a:t>
            </a:r>
            <a:r>
              <a:rPr lang="en-US" dirty="0"/>
              <a:t> </a:t>
            </a:r>
            <a:r>
              <a:rPr lang="en-US" dirty="0" err="1"/>
              <a:t>verbunden</a:t>
            </a:r>
            <a:r>
              <a:rPr lang="en-US" dirty="0"/>
              <a:t>, Tempo und </a:t>
            </a:r>
            <a:r>
              <a:rPr lang="en-US" dirty="0" err="1"/>
              <a:t>Aufstellung</a:t>
            </a:r>
            <a:r>
              <a:rPr lang="en-US" dirty="0"/>
              <a:t> </a:t>
            </a:r>
            <a:r>
              <a:rPr lang="en-US" dirty="0" err="1"/>
              <a:t>werden</a:t>
            </a:r>
            <a:r>
              <a:rPr lang="en-US" dirty="0"/>
              <a:t> für das </a:t>
            </a:r>
            <a:r>
              <a:rPr lang="en-US" dirty="0" err="1"/>
              <a:t>Publikum</a:t>
            </a:r>
            <a:r>
              <a:rPr lang="en-US" dirty="0"/>
              <a:t> </a:t>
            </a:r>
            <a:r>
              <a:rPr lang="en-US" dirty="0" err="1"/>
              <a:t>gestaltet</a:t>
            </a:r>
            <a:r>
              <a:rPr lang="en-US" dirty="0"/>
              <a:t>. Das </a:t>
            </a:r>
            <a:r>
              <a:rPr lang="en-US" dirty="0" err="1"/>
              <a:t>ist</a:t>
            </a:r>
            <a:r>
              <a:rPr lang="en-US" dirty="0"/>
              <a:t> </a:t>
            </a:r>
            <a:r>
              <a:rPr lang="en-US" dirty="0" err="1"/>
              <a:t>kein</a:t>
            </a:r>
            <a:r>
              <a:rPr lang="en-US" dirty="0"/>
              <a:t> </a:t>
            </a:r>
            <a:r>
              <a:rPr lang="en-US" dirty="0" err="1"/>
              <a:t>Verlust</a:t>
            </a:r>
            <a:r>
              <a:rPr lang="en-US" dirty="0"/>
              <a:t>, </a:t>
            </a:r>
            <a:r>
              <a:rPr lang="en-US" dirty="0" err="1"/>
              <a:t>sondern</a:t>
            </a:r>
            <a:r>
              <a:rPr lang="en-US" dirty="0"/>
              <a:t> </a:t>
            </a:r>
            <a:r>
              <a:rPr lang="en-US" dirty="0" err="1"/>
              <a:t>eine</a:t>
            </a:r>
            <a:r>
              <a:rPr lang="en-US" dirty="0"/>
              <a:t> </a:t>
            </a:r>
            <a:r>
              <a:rPr lang="en-US" dirty="0" err="1"/>
              <a:t>eigene</a:t>
            </a:r>
            <a:r>
              <a:rPr lang="en-US" dirty="0"/>
              <a:t> </a:t>
            </a:r>
            <a:r>
              <a:rPr lang="en-US" dirty="0" err="1"/>
              <a:t>künstlerische</a:t>
            </a:r>
            <a:r>
              <a:rPr lang="en-US" dirty="0"/>
              <a:t> Form – man </a:t>
            </a:r>
            <a:r>
              <a:rPr lang="en-US" dirty="0" err="1"/>
              <a:t>sollte</a:t>
            </a:r>
            <a:r>
              <a:rPr lang="en-US" dirty="0"/>
              <a:t> </a:t>
            </a:r>
            <a:r>
              <a:rPr lang="en-US" dirty="0" err="1"/>
              <a:t>nur</a:t>
            </a:r>
            <a:r>
              <a:rPr lang="en-US" dirty="0"/>
              <a:t> den </a:t>
            </a:r>
            <a:r>
              <a:rPr lang="en-US" dirty="0" err="1"/>
              <a:t>Unterschied</a:t>
            </a:r>
            <a:r>
              <a:rPr lang="en-US" dirty="0"/>
              <a:t> </a:t>
            </a:r>
            <a:r>
              <a:rPr lang="en-US" dirty="0" err="1"/>
              <a:t>zwischen</a:t>
            </a:r>
            <a:r>
              <a:rPr lang="en-US" dirty="0"/>
              <a:t> </a:t>
            </a:r>
            <a:r>
              <a:rPr lang="en-US" dirty="0" err="1"/>
              <a:t>gelebter</a:t>
            </a:r>
            <a:r>
              <a:rPr lang="en-US" dirty="0"/>
              <a:t> Tradition </a:t>
            </a:r>
            <a:r>
              <a:rPr lang="en-US" dirty="0" err="1"/>
              <a:t>im</a:t>
            </a:r>
            <a:r>
              <a:rPr lang="en-US" dirty="0"/>
              <a:t> Dorf und der </a:t>
            </a:r>
            <a:r>
              <a:rPr lang="en-US" dirty="0" err="1"/>
              <a:t>Bühnenfassung</a:t>
            </a:r>
            <a:r>
              <a:rPr lang="en-US" dirty="0"/>
              <a:t> </a:t>
            </a:r>
            <a:r>
              <a:rPr lang="en-US" dirty="0" err="1"/>
              <a:t>kennen</a:t>
            </a:r>
            <a:r>
              <a:rPr lang="en-US" dirty="0"/>
              <a:t>. [Video </a:t>
            </a:r>
            <a:r>
              <a:rPr lang="en-US" dirty="0" err="1"/>
              <a:t>starten</a:t>
            </a:r>
            <a:r>
              <a:rPr lang="en-US" dirty="0"/>
              <a:t>]</a:t>
            </a:r>
          </a:p>
        </p:txBody>
      </p:sp>
      <p:sp>
        <p:nvSpPr>
          <p:cNvPr id="4" name="Slide Number Placeholder 3">
            <a:extLst>
              <a:ext uri="{FF2B5EF4-FFF2-40B4-BE49-F238E27FC236}">
                <a16:creationId xmlns:a16="http://schemas.microsoft.com/office/drawing/2014/main" id="{7C76C50D-B099-44B7-CF03-EAC52AA21831}"/>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3197054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07CB0-A88C-7BD0-E3CF-8CDF3A9CB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D50E8-5550-6F54-B15C-1C2A19B781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2EAD0A-8448-F0DB-DAB8-8BD44F8E1D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6C50D-B099-44B7-CF03-EAC52AA21831}"/>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7658255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01427-77D9-BDA3-298C-8FBA469BBE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B6827-839E-F08F-886C-AF750F174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F76F2-7C44-7066-E934-EE7363E295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Damit </a:t>
            </a:r>
            <a:r>
              <a:rPr lang="en-US" dirty="0" err="1"/>
              <a:t>sind</a:t>
            </a:r>
            <a:r>
              <a:rPr lang="en-US" dirty="0"/>
              <a:t> </a:t>
            </a:r>
            <a:r>
              <a:rPr lang="en-US" dirty="0" err="1"/>
              <a:t>wir</a:t>
            </a:r>
            <a:r>
              <a:rPr lang="en-US" dirty="0"/>
              <a:t> am Ende. Ich </a:t>
            </a:r>
            <a:r>
              <a:rPr lang="en-US" dirty="0" err="1"/>
              <a:t>hoffe</a:t>
            </a:r>
            <a:r>
              <a:rPr lang="en-US" dirty="0"/>
              <a:t>, es </a:t>
            </a:r>
            <a:r>
              <a:rPr lang="en-US" dirty="0" err="1"/>
              <a:t>ist</a:t>
            </a:r>
            <a:r>
              <a:rPr lang="en-US" dirty="0"/>
              <a:t> </a:t>
            </a:r>
            <a:r>
              <a:rPr lang="en-US" dirty="0" err="1"/>
              <a:t>deutlich</a:t>
            </a:r>
            <a:r>
              <a:rPr lang="en-US" dirty="0"/>
              <a:t> </a:t>
            </a:r>
            <a:r>
              <a:rPr lang="en-US" dirty="0" err="1"/>
              <a:t>geworden</a:t>
            </a:r>
            <a:r>
              <a:rPr lang="en-US" dirty="0"/>
              <a:t>, </a:t>
            </a:r>
            <a:r>
              <a:rPr lang="en-US" dirty="0" err="1"/>
              <a:t>dass</a:t>
            </a:r>
            <a:r>
              <a:rPr lang="en-US" dirty="0"/>
              <a:t> </a:t>
            </a:r>
            <a:r>
              <a:rPr lang="en-US" dirty="0" err="1"/>
              <a:t>makedonische</a:t>
            </a:r>
            <a:r>
              <a:rPr lang="en-US" dirty="0"/>
              <a:t> Folklore </a:t>
            </a:r>
            <a:r>
              <a:rPr lang="en-US" dirty="0" err="1"/>
              <a:t>ein</a:t>
            </a:r>
            <a:r>
              <a:rPr lang="en-US" dirty="0"/>
              <a:t> </a:t>
            </a:r>
            <a:r>
              <a:rPr lang="en-US" dirty="0" err="1"/>
              <a:t>Zusammenspiel</a:t>
            </a:r>
            <a:r>
              <a:rPr lang="en-US" dirty="0"/>
              <a:t> </a:t>
            </a:r>
            <a:r>
              <a:rPr lang="en-US" dirty="0" err="1"/>
              <a:t>ist</a:t>
            </a:r>
            <a:r>
              <a:rPr lang="en-US" dirty="0"/>
              <a:t>: Der Tanz </a:t>
            </a:r>
            <a:r>
              <a:rPr lang="en-US" dirty="0" err="1"/>
              <a:t>braucht</a:t>
            </a:r>
            <a:r>
              <a:rPr lang="en-US" dirty="0"/>
              <a:t> die Musik, die Tracht </a:t>
            </a:r>
            <a:r>
              <a:rPr lang="en-US" dirty="0" err="1"/>
              <a:t>erzählt</a:t>
            </a:r>
            <a:r>
              <a:rPr lang="en-US" dirty="0"/>
              <a:t> von </a:t>
            </a:r>
            <a:r>
              <a:rPr lang="en-US" dirty="0" err="1"/>
              <a:t>Herkunft</a:t>
            </a:r>
            <a:r>
              <a:rPr lang="en-US" dirty="0"/>
              <a:t> und </a:t>
            </a:r>
            <a:r>
              <a:rPr lang="en-US" dirty="0" err="1"/>
              <a:t>Lebensphase</a:t>
            </a:r>
            <a:r>
              <a:rPr lang="en-US" dirty="0"/>
              <a:t>, und Feste </a:t>
            </a:r>
            <a:r>
              <a:rPr lang="en-US" dirty="0" err="1"/>
              <a:t>wie</a:t>
            </a:r>
            <a:r>
              <a:rPr lang="en-US" dirty="0"/>
              <a:t> die </a:t>
            </a:r>
            <a:r>
              <a:rPr lang="en-US" dirty="0" err="1"/>
              <a:t>Hochzeit</a:t>
            </a:r>
            <a:r>
              <a:rPr lang="en-US" dirty="0"/>
              <a:t> von </a:t>
            </a:r>
            <a:r>
              <a:rPr lang="en-US" dirty="0" err="1"/>
              <a:t>Galičnik</a:t>
            </a:r>
            <a:r>
              <a:rPr lang="en-US" dirty="0"/>
              <a:t> </a:t>
            </a:r>
            <a:r>
              <a:rPr lang="en-US" dirty="0" err="1"/>
              <a:t>oder</a:t>
            </a:r>
            <a:r>
              <a:rPr lang="en-US" dirty="0"/>
              <a:t> die Ilinden-Tage </a:t>
            </a:r>
            <a:r>
              <a:rPr lang="en-US" dirty="0" err="1"/>
              <a:t>bringen</a:t>
            </a:r>
            <a:r>
              <a:rPr lang="en-US" dirty="0"/>
              <a:t> </a:t>
            </a:r>
            <a:r>
              <a:rPr lang="en-US" dirty="0" err="1"/>
              <a:t>alles</a:t>
            </a:r>
            <a:r>
              <a:rPr lang="en-US" dirty="0"/>
              <a:t> </a:t>
            </a:r>
            <a:r>
              <a:rPr lang="en-US" dirty="0" err="1"/>
              <a:t>zusammen</a:t>
            </a:r>
            <a:r>
              <a:rPr lang="en-US" dirty="0"/>
              <a:t>. Vor </a:t>
            </a:r>
            <a:r>
              <a:rPr lang="en-US" dirty="0" err="1"/>
              <a:t>allem</a:t>
            </a:r>
            <a:r>
              <a:rPr lang="en-US" dirty="0"/>
              <a:t> </a:t>
            </a:r>
            <a:r>
              <a:rPr lang="en-US" dirty="0" err="1"/>
              <a:t>aber</a:t>
            </a:r>
            <a:r>
              <a:rPr lang="en-US" dirty="0"/>
              <a:t> </a:t>
            </a:r>
            <a:r>
              <a:rPr lang="en-US" dirty="0" err="1"/>
              <a:t>ist</a:t>
            </a:r>
            <a:r>
              <a:rPr lang="en-US" dirty="0"/>
              <a:t> </a:t>
            </a:r>
            <a:r>
              <a:rPr lang="en-US" dirty="0" err="1"/>
              <a:t>diese</a:t>
            </a:r>
            <a:r>
              <a:rPr lang="en-US" dirty="0"/>
              <a:t> Folklore </a:t>
            </a:r>
            <a:r>
              <a:rPr lang="en-US" dirty="0" err="1"/>
              <a:t>lebendig</a:t>
            </a:r>
            <a:r>
              <a:rPr lang="en-US" dirty="0"/>
              <a:t> – </a:t>
            </a:r>
            <a:r>
              <a:rPr lang="en-US" dirty="0" err="1"/>
              <a:t>sie</a:t>
            </a:r>
            <a:r>
              <a:rPr lang="en-US" dirty="0"/>
              <a:t> </a:t>
            </a:r>
            <a:r>
              <a:rPr lang="en-US" dirty="0" err="1"/>
              <a:t>wird</a:t>
            </a:r>
            <a:r>
              <a:rPr lang="en-US" dirty="0"/>
              <a:t> </a:t>
            </a:r>
            <a:r>
              <a:rPr lang="en-US" dirty="0" err="1"/>
              <a:t>getanzt</a:t>
            </a:r>
            <a:r>
              <a:rPr lang="en-US" dirty="0"/>
              <a:t>, </a:t>
            </a:r>
            <a:r>
              <a:rPr lang="en-US" dirty="0" err="1"/>
              <a:t>gespielt</a:t>
            </a:r>
            <a:r>
              <a:rPr lang="en-US" dirty="0"/>
              <a:t>, </a:t>
            </a:r>
            <a:r>
              <a:rPr lang="en-US" dirty="0" err="1"/>
              <a:t>bestickt</a:t>
            </a:r>
            <a:r>
              <a:rPr lang="en-US" dirty="0"/>
              <a:t> und </a:t>
            </a:r>
            <a:r>
              <a:rPr lang="en-US" dirty="0" err="1"/>
              <a:t>weitergegeben</a:t>
            </a:r>
            <a:r>
              <a:rPr lang="en-US" dirty="0"/>
              <a:t>, in </a:t>
            </a:r>
            <a:r>
              <a:rPr lang="en-US" dirty="0" err="1"/>
              <a:t>Nordmazedonien</a:t>
            </a:r>
            <a:r>
              <a:rPr lang="en-US" dirty="0"/>
              <a:t> und </a:t>
            </a:r>
            <a:r>
              <a:rPr lang="en-US" dirty="0" err="1"/>
              <a:t>auch</a:t>
            </a:r>
            <a:r>
              <a:rPr lang="en-US" dirty="0"/>
              <a:t> </a:t>
            </a:r>
            <a:r>
              <a:rPr lang="en-US" dirty="0" err="1"/>
              <a:t>hier</a:t>
            </a:r>
            <a:r>
              <a:rPr lang="en-US" dirty="0"/>
              <a:t> in Deutschland, in den </a:t>
            </a:r>
            <a:r>
              <a:rPr lang="en-US" dirty="0" err="1"/>
              <a:t>Vereinen</a:t>
            </a:r>
            <a:r>
              <a:rPr lang="en-US" dirty="0"/>
              <a:t> der </a:t>
            </a:r>
            <a:r>
              <a:rPr lang="en-US" dirty="0" err="1"/>
              <a:t>mazedonischen</a:t>
            </a:r>
            <a:r>
              <a:rPr lang="en-US" dirty="0"/>
              <a:t> Gemeinschaft. </a:t>
            </a:r>
          </a:p>
          <a:p>
            <a:endParaRPr dirty="0"/>
          </a:p>
        </p:txBody>
      </p:sp>
      <p:sp>
        <p:nvSpPr>
          <p:cNvPr id="4" name="Slide Number Placeholder 3">
            <a:extLst>
              <a:ext uri="{FF2B5EF4-FFF2-40B4-BE49-F238E27FC236}">
                <a16:creationId xmlns:a16="http://schemas.microsoft.com/office/drawing/2014/main" id="{EA03CE9A-807D-A7D1-F623-9BF5B7362E56}"/>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3738964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LAIN">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94360" y="1143000"/>
            <a:ext cx="10972800" cy="0"/>
          </a:xfrm>
          <a:prstGeom prst="line">
            <a:avLst/>
          </a:prstGeom>
          <a:noFill/>
          <a:ln w="12700">
            <a:solidFill>
              <a:srgbClr val="D9D9D9"/>
            </a:solidFill>
            <a:prstDash val="solid"/>
          </a:ln>
        </p:spPr>
      </p:sp>
      <p:sp>
        <p:nvSpPr>
          <p:cNvPr id="3" name="Text 1"/>
          <p:cNvSpPr/>
          <p:nvPr/>
        </p:nvSpPr>
        <p:spPr>
          <a:xfrm>
            <a:off x="640080" y="6537960"/>
            <a:ext cx="2743200" cy="164592"/>
          </a:xfrm>
          <a:prstGeom prst="rect">
            <a:avLst/>
          </a:prstGeom>
          <a:noFill/>
          <a:ln/>
        </p:spPr>
        <p:txBody>
          <a:bodyPr wrap="square" lIns="0" tIns="0" rIns="0" bIns="0" rtlCol="0" anchor="ctr"/>
          <a:lstStyle/>
          <a:p>
            <a:pPr marL="0" indent="0">
              <a:buNone/>
            </a:pPr>
            <a:r>
              <a:rPr lang="en-US" sz="700" dirty="0">
                <a:solidFill>
                  <a:srgbClr val="777777"/>
                </a:solidFill>
                <a:latin typeface="Aptos" pitchFamily="34" charset="0"/>
                <a:ea typeface="Aptos" pitchFamily="34" charset="-122"/>
                <a:cs typeface="Aptos" pitchFamily="34" charset="-120"/>
              </a:rPr>
              <a:t>Mazedonischer Folklore</a:t>
            </a:r>
            <a:endParaRPr lang="en-US" sz="700" dirty="0"/>
          </a:p>
        </p:txBody>
      </p:sp>
      <p:sp>
        <p:nvSpPr>
          <p:cNvPr id="25" name="Slide Number Placeholder 0"/>
          <p:cNvSpPr>
            <a:spLocks noGrp="1"/>
          </p:cNvSpPr>
          <p:nvPr>
            <p:ph type="sldNum" sz="quarter" idx="4294967295"/>
          </p:nvPr>
        </p:nvSpPr>
        <p:spPr>
          <a:xfrm>
            <a:off x="11109960" y="6473952"/>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defRPr>
            </a:lvl1pPr>
          </a:lstStyle>
          <a:p>
            <a:pPr algn="r"/>
            <a:fld id="{F7021451-1387-4CA6-816F-3879F97B5CBC}" type="slidenum">
              <a:rPr lang="en-US" b="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473952"/>
            <a:ext cx="411480"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777777"/>
                </a:solidFill>
              </a:defRPr>
            </a:lvl1pPr>
          </a:lstStyle>
          <a:p>
            <a:pPr algn="r"/>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dI7PX6piQbw?start=136&amp;feature=oembed" TargetMode="External"/><Relationship Id="rId5" Type="http://schemas.openxmlformats.org/officeDocument/2006/relationships/image" Target="../media/image13.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https://www.youtube.com/embed/5uszla9p-uk?feature=oembed" TargetMode="Externa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18" Type="http://schemas.openxmlformats.org/officeDocument/2006/relationships/image" Target="../media/image35.png"/><Relationship Id="rId3" Type="http://schemas.openxmlformats.org/officeDocument/2006/relationships/image" Target="../media/image18.png"/><Relationship Id="rId21" Type="http://schemas.openxmlformats.org/officeDocument/2006/relationships/image" Target="../media/image38.png"/><Relationship Id="rId7" Type="http://schemas.openxmlformats.org/officeDocument/2006/relationships/image" Target="../media/image24.jpg"/><Relationship Id="rId12" Type="http://schemas.openxmlformats.org/officeDocument/2006/relationships/image" Target="../media/image29.jpg"/><Relationship Id="rId17" Type="http://schemas.openxmlformats.org/officeDocument/2006/relationships/image" Target="../media/image34.png"/><Relationship Id="rId2" Type="http://schemas.openxmlformats.org/officeDocument/2006/relationships/notesSlide" Target="../notesSlides/notesSlide9.xml"/><Relationship Id="rId16" Type="http://schemas.openxmlformats.org/officeDocument/2006/relationships/image" Target="../media/image33.jp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19" Type="http://schemas.openxmlformats.org/officeDocument/2006/relationships/image" Target="../media/image36.png"/><Relationship Id="rId4" Type="http://schemas.openxmlformats.org/officeDocument/2006/relationships/image" Target="../media/image21.png"/><Relationship Id="rId9" Type="http://schemas.openxmlformats.org/officeDocument/2006/relationships/image" Target="../media/image26.png"/><Relationship Id="rId1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gdWaaGj0CBE?feature=oembed" TargetMode="External"/><Relationship Id="rId5" Type="http://schemas.openxmlformats.org/officeDocument/2006/relationships/image" Target="../media/image45.jpeg"/><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image" Target="../media/image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51.jpg"/><Relationship Id="rId3" Type="http://schemas.openxmlformats.org/officeDocument/2006/relationships/image" Target="../media/image1.png"/><Relationship Id="rId7" Type="http://schemas.openxmlformats.org/officeDocument/2006/relationships/image" Target="../media/image50.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9.jpg"/><Relationship Id="rId11" Type="http://schemas.openxmlformats.org/officeDocument/2006/relationships/image" Target="../media/image54.jpg"/><Relationship Id="rId5" Type="http://schemas.openxmlformats.org/officeDocument/2006/relationships/image" Target="../media/image48.jpg"/><Relationship Id="rId10" Type="http://schemas.openxmlformats.org/officeDocument/2006/relationships/image" Target="../media/image53.jpg"/><Relationship Id="rId4" Type="http://schemas.openxmlformats.org/officeDocument/2006/relationships/image" Target="../media/image47.jpg"/><Relationship Id="rId9" Type="http://schemas.openxmlformats.org/officeDocument/2006/relationships/image" Target="../media/image52.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ideo" Target="https://www.youtube.com/embed/u2-XNNiKcvo?feature=oembed" TargetMode="Externa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notesSlide" Target="../notesSlides/notesSlide21.xml"/><Relationship Id="rId7" Type="http://schemas.openxmlformats.org/officeDocument/2006/relationships/image" Target="../media/image59.png"/><Relationship Id="rId2" Type="http://schemas.openxmlformats.org/officeDocument/2006/relationships/slideLayout" Target="../slideLayouts/slideLayout2.xml"/><Relationship Id="rId1" Type="http://schemas.openxmlformats.org/officeDocument/2006/relationships/video" Target="https://www.youtube.com/embed/yr9xmoIqztU?start=340&amp;feature=oembed" TargetMode="External"/><Relationship Id="rId6" Type="http://schemas.openxmlformats.org/officeDocument/2006/relationships/image" Target="../media/image58.png"/><Relationship Id="rId5" Type="http://schemas.openxmlformats.org/officeDocument/2006/relationships/image" Target="../media/image56.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6" name="Picture 25" descr="allgemein.png"/>
          <p:cNvPicPr>
            <a:picLocks noChangeAspect="1"/>
          </p:cNvPicPr>
          <p:nvPr/>
        </p:nvPicPr>
        <p:blipFill>
          <a:blip r:embed="rId3"/>
          <a:stretch>
            <a:fillRect/>
          </a:stretch>
        </p:blipFill>
        <p:spPr>
          <a:xfrm>
            <a:off x="0" y="0"/>
            <a:ext cx="12192000" cy="6858000"/>
          </a:xfrm>
          <a:prstGeom prst="rect">
            <a:avLst/>
          </a:prstGeom>
        </p:spPr>
      </p:pic>
      <p:sp>
        <p:nvSpPr>
          <p:cNvPr id="27" name="Rounded Rectangle 26"/>
          <p:cNvSpPr/>
          <p:nvPr/>
        </p:nvSpPr>
        <p:spPr>
          <a:xfrm>
            <a:off x="5579917" y="1899822"/>
            <a:ext cx="6151419" cy="1742243"/>
          </a:xfrm>
          <a:prstGeom prst="roundRect">
            <a:avLst/>
          </a:prstGeom>
          <a:solidFill>
            <a:srgbClr val="FFFCF6"/>
          </a:solidFill>
          <a:ln w="12700">
            <a:solidFill>
              <a:srgbClr val="B5893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 0"/>
          <p:cNvSpPr/>
          <p:nvPr/>
        </p:nvSpPr>
        <p:spPr>
          <a:xfrm>
            <a:off x="5995553" y="2174142"/>
            <a:ext cx="5309755" cy="731520"/>
          </a:xfrm>
          <a:prstGeom prst="rect">
            <a:avLst/>
          </a:prstGeom>
          <a:noFill/>
          <a:ln/>
        </p:spPr>
        <p:txBody>
          <a:bodyPr wrap="square" lIns="0" tIns="0" rIns="0" bIns="0" rtlCol="0" anchor="ctr"/>
          <a:lstStyle/>
          <a:p>
            <a:pPr marL="0" indent="0" algn="ctr">
              <a:buNone/>
            </a:pPr>
            <a:r>
              <a:rPr sz="2800" b="1" dirty="0">
                <a:latin typeface="Aptos Display"/>
              </a:rPr>
              <a:t>Ma</a:t>
            </a:r>
            <a:r>
              <a:rPr lang="de-DE" sz="2800" b="1" dirty="0">
                <a:latin typeface="Aptos Display"/>
              </a:rPr>
              <a:t>k</a:t>
            </a:r>
            <a:r>
              <a:rPr sz="2800" b="1" dirty="0" err="1">
                <a:latin typeface="Aptos Display"/>
              </a:rPr>
              <a:t>edonische</a:t>
            </a:r>
            <a:r>
              <a:rPr sz="2800" b="1" dirty="0">
                <a:latin typeface="Aptos Display"/>
              </a:rPr>
              <a:t> Folklore</a:t>
            </a:r>
            <a:endParaRPr lang="en-US" sz="2700" dirty="0"/>
          </a:p>
        </p:txBody>
      </p:sp>
      <p:sp>
        <p:nvSpPr>
          <p:cNvPr id="3" name="Text 1"/>
          <p:cNvSpPr/>
          <p:nvPr/>
        </p:nvSpPr>
        <p:spPr>
          <a:xfrm>
            <a:off x="6276109" y="2905662"/>
            <a:ext cx="4748645" cy="256032"/>
          </a:xfrm>
          <a:prstGeom prst="rect">
            <a:avLst/>
          </a:prstGeom>
          <a:noFill/>
          <a:ln/>
        </p:spPr>
        <p:txBody>
          <a:bodyPr wrap="square" lIns="0" tIns="0" rIns="0" bIns="0" rtlCol="0" anchor="ctr"/>
          <a:lstStyle/>
          <a:p>
            <a:pPr marL="0" indent="0" algn="ctr">
              <a:buNone/>
            </a:pPr>
            <a:r>
              <a:rPr lang="en-US" sz="1700" b="0" dirty="0">
                <a:solidFill>
                  <a:srgbClr val="3C2D26"/>
                </a:solidFill>
                <a:latin typeface="Aptos"/>
              </a:rPr>
              <a:t>Musik · Tanz · Tracht </a:t>
            </a:r>
            <a:r>
              <a:rPr lang="en-US" sz="1700" b="0">
                <a:solidFill>
                  <a:srgbClr val="3C2D26"/>
                </a:solidFill>
                <a:latin typeface="Aptos"/>
              </a:rPr>
              <a:t>· Festivals</a:t>
            </a:r>
            <a:endParaRPr lang="en-US" sz="1200" dirty="0"/>
          </a:p>
        </p:txBody>
      </p:sp>
      <p:sp>
        <p:nvSpPr>
          <p:cNvPr id="7" name="Text 5"/>
          <p:cNvSpPr/>
          <p:nvPr/>
        </p:nvSpPr>
        <p:spPr>
          <a:xfrm>
            <a:off x="5518610" y="3722230"/>
            <a:ext cx="6263640" cy="320040"/>
          </a:xfrm>
          <a:prstGeom prst="rect">
            <a:avLst/>
          </a:prstGeom>
          <a:noFill/>
          <a:ln/>
        </p:spPr>
        <p:txBody>
          <a:bodyPr wrap="square" lIns="0" tIns="0" rIns="0" bIns="0" rtlCol="0" anchor="ctr"/>
          <a:lstStyle/>
          <a:p>
            <a:pPr marL="0" indent="0" algn="ctr">
              <a:buNone/>
            </a:pPr>
            <a:r>
              <a:rPr sz="1600" dirty="0">
                <a:latin typeface="Aptos"/>
              </a:rPr>
              <a:t>Eine Reise </a:t>
            </a:r>
            <a:r>
              <a:rPr sz="1600" dirty="0" err="1">
                <a:latin typeface="Aptos"/>
              </a:rPr>
              <a:t>durch</a:t>
            </a:r>
            <a:r>
              <a:rPr sz="1600" dirty="0">
                <a:latin typeface="Aptos"/>
              </a:rPr>
              <a:t> die </a:t>
            </a:r>
            <a:r>
              <a:rPr sz="1600" dirty="0" err="1">
                <a:latin typeface="Aptos"/>
              </a:rPr>
              <a:t>lebendigen</a:t>
            </a:r>
            <a:r>
              <a:rPr sz="1600" dirty="0">
                <a:latin typeface="Aptos"/>
              </a:rPr>
              <a:t> </a:t>
            </a:r>
            <a:r>
              <a:rPr sz="1600" dirty="0" err="1">
                <a:latin typeface="Aptos"/>
              </a:rPr>
              <a:t>Traditionen</a:t>
            </a:r>
            <a:r>
              <a:rPr sz="1600" dirty="0">
                <a:latin typeface="Aptos"/>
              </a:rPr>
              <a:t> </a:t>
            </a:r>
            <a:r>
              <a:rPr lang="de-DE" sz="1600" dirty="0">
                <a:latin typeface="Aptos"/>
              </a:rPr>
              <a:t>M</a:t>
            </a:r>
            <a:r>
              <a:rPr sz="1600" dirty="0">
                <a:latin typeface="Aptos"/>
              </a:rPr>
              <a:t>a</a:t>
            </a:r>
            <a:r>
              <a:rPr lang="de-DE" sz="1600" dirty="0">
                <a:latin typeface="Aptos"/>
              </a:rPr>
              <a:t>k</a:t>
            </a:r>
            <a:r>
              <a:rPr sz="1600" dirty="0" err="1">
                <a:latin typeface="Aptos"/>
              </a:rPr>
              <a:t>edoniens</a:t>
            </a:r>
            <a:endParaRPr lang="en-US" sz="1800" dirty="0"/>
          </a:p>
        </p:txBody>
      </p:sp>
      <p:sp>
        <p:nvSpPr>
          <p:cNvPr id="25" name="Slide Number Placeholder 0"/>
          <p:cNvSpPr>
            <a:spLocks noGrp="1"/>
          </p:cNvSpPr>
          <p:nvPr>
            <p:ph type="sldNum" sz="quarter" idx="4294967295"/>
          </p:nvPr>
        </p:nvSpPr>
        <p:spPr>
          <a:xfrm>
            <a:off x="10789920" y="6172200"/>
            <a:ext cx="457200" cy="27432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a:t>
            </a:fld>
            <a:endParaRPr lang="en-US"/>
          </a:p>
        </p:txBody>
      </p:sp>
      <p:pic>
        <p:nvPicPr>
          <p:cNvPr id="9" name="Grafik 8">
            <a:extLst>
              <a:ext uri="{FF2B5EF4-FFF2-40B4-BE49-F238E27FC236}">
                <a16:creationId xmlns:a16="http://schemas.microsoft.com/office/drawing/2014/main" id="{1F9200A8-E975-C0C3-B8E3-AFCE2D90C9C8}"/>
              </a:ext>
            </a:extLst>
          </p:cNvPr>
          <p:cNvPicPr>
            <a:picLocks noChangeAspect="1"/>
          </p:cNvPicPr>
          <p:nvPr/>
        </p:nvPicPr>
        <p:blipFill>
          <a:blip r:embed="rId4"/>
          <a:stretch>
            <a:fillRect/>
          </a:stretch>
        </p:blipFill>
        <p:spPr>
          <a:xfrm>
            <a:off x="1956955" y="487385"/>
            <a:ext cx="4029075" cy="5372100"/>
          </a:xfrm>
          <a:prstGeom prst="rect">
            <a:avLst/>
          </a:prstGeom>
        </p:spPr>
      </p:pic>
      <p:sp>
        <p:nvSpPr>
          <p:cNvPr id="4" name="Textfeld 3">
            <a:extLst>
              <a:ext uri="{FF2B5EF4-FFF2-40B4-BE49-F238E27FC236}">
                <a16:creationId xmlns:a16="http://schemas.microsoft.com/office/drawing/2014/main" id="{6015B288-50CC-5CA2-1504-09E24AA401FC}"/>
              </a:ext>
            </a:extLst>
          </p:cNvPr>
          <p:cNvSpPr txBox="1"/>
          <p:nvPr/>
        </p:nvSpPr>
        <p:spPr>
          <a:xfrm>
            <a:off x="1839191" y="5813259"/>
            <a:ext cx="4592782" cy="369332"/>
          </a:xfrm>
          <a:prstGeom prst="rect">
            <a:avLst/>
          </a:prstGeom>
          <a:noFill/>
        </p:spPr>
        <p:txBody>
          <a:bodyPr wrap="square" rtlCol="0">
            <a:spAutoFit/>
          </a:bodyPr>
          <a:lstStyle/>
          <a:p>
            <a:r>
              <a:rPr lang="en-US" dirty="0"/>
              <a:t>Dr. phil. Nikolche Shulevski, </a:t>
            </a:r>
            <a:r>
              <a:rPr lang="en-US" dirty="0" err="1"/>
              <a:t>Germanistik</a:t>
            </a:r>
            <a:endParaRPr lang="en-US" dirty="0"/>
          </a:p>
        </p:txBody>
      </p:sp>
      <p:pic>
        <p:nvPicPr>
          <p:cNvPr id="6" name="Grafik 5">
            <a:extLst>
              <a:ext uri="{FF2B5EF4-FFF2-40B4-BE49-F238E27FC236}">
                <a16:creationId xmlns:a16="http://schemas.microsoft.com/office/drawing/2014/main" id="{1735E3B2-0169-CFA9-948D-CB7E5B69C166}"/>
              </a:ext>
            </a:extLst>
          </p:cNvPr>
          <p:cNvPicPr>
            <a:picLocks noChangeAspect="1"/>
          </p:cNvPicPr>
          <p:nvPr/>
        </p:nvPicPr>
        <p:blipFill>
          <a:blip r:embed="rId5"/>
          <a:stretch>
            <a:fillRect/>
          </a:stretch>
        </p:blipFill>
        <p:spPr>
          <a:xfrm>
            <a:off x="697405" y="3161694"/>
            <a:ext cx="1627214" cy="13473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6" name="Picture 25" descr="allgemein.png"/>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3096491" y="589788"/>
            <a:ext cx="9189720" cy="502920"/>
          </a:xfrm>
          <a:prstGeom prst="rect">
            <a:avLst/>
          </a:prstGeom>
          <a:noFill/>
          <a:ln/>
        </p:spPr>
        <p:txBody>
          <a:bodyPr wrap="square" lIns="0" tIns="0" rIns="0" bIns="0" rtlCol="0" anchor="ctr"/>
          <a:lstStyle/>
          <a:p>
            <a:pPr marL="0" indent="0">
              <a:buNone/>
            </a:pPr>
            <a:r>
              <a:rPr lang="en-US" sz="2800" b="1" dirty="0">
                <a:solidFill>
                  <a:srgbClr val="78161C"/>
                </a:solidFill>
                <a:latin typeface="Aptos Display"/>
              </a:rPr>
              <a:t>Was bedeutet „Folklore“?</a:t>
            </a:r>
            <a:endParaRPr lang="en-US" sz="2700" dirty="0"/>
          </a:p>
        </p:txBody>
      </p:sp>
      <p:sp>
        <p:nvSpPr>
          <p:cNvPr id="3" name="Text 1"/>
          <p:cNvSpPr/>
          <p:nvPr/>
        </p:nvSpPr>
        <p:spPr>
          <a:xfrm>
            <a:off x="3151355" y="1069848"/>
            <a:ext cx="9134856" cy="347472"/>
          </a:xfrm>
          <a:prstGeom prst="rect">
            <a:avLst/>
          </a:prstGeom>
          <a:noFill/>
          <a:ln/>
        </p:spPr>
        <p:txBody>
          <a:bodyPr wrap="square" lIns="0" tIns="0" rIns="0" bIns="0" rtlCol="0" anchor="ctr"/>
          <a:lstStyle/>
          <a:p>
            <a:pPr marL="0" indent="0">
              <a:buNone/>
            </a:pPr>
            <a:r>
              <a:rPr sz="1700" b="0">
                <a:latin typeface="Aptos"/>
              </a:rPr>
              <a:t>Mehr als Tanz: Musik, Tracht, Bräuche und gemeinschaftliches Leben</a:t>
            </a:r>
            <a:endParaRPr lang="en-US" sz="1200" dirty="0"/>
          </a:p>
        </p:txBody>
      </p:sp>
      <p:sp>
        <p:nvSpPr>
          <p:cNvPr id="7" name="Text 5"/>
          <p:cNvSpPr/>
          <p:nvPr/>
        </p:nvSpPr>
        <p:spPr>
          <a:xfrm>
            <a:off x="832008" y="2220744"/>
            <a:ext cx="3193751" cy="2579855"/>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Volksmusik und Volkslieder</a:t>
            </a:r>
            <a:endParaRPr lang="en-US" sz="1700" dirty="0"/>
          </a:p>
          <a:p>
            <a:pPr marL="177800" indent="-177800" algn="l">
              <a:buSzPct val="100000"/>
              <a:buChar char="•"/>
            </a:pPr>
            <a:r>
              <a:rPr lang="en-US" sz="1600" dirty="0">
                <a:solidFill>
                  <a:srgbClr val="302A26"/>
                </a:solidFill>
                <a:latin typeface="Aptos"/>
              </a:rPr>
              <a:t>Volkstänze / Oro</a:t>
            </a:r>
            <a:endParaRPr lang="en-US" sz="1700" dirty="0"/>
          </a:p>
          <a:p>
            <a:pPr marL="177800" indent="-177800" algn="l">
              <a:buSzPct val="100000"/>
              <a:buChar char="•"/>
            </a:pPr>
            <a:r>
              <a:rPr lang="en-US" sz="1600" dirty="0">
                <a:solidFill>
                  <a:srgbClr val="302A26"/>
                </a:solidFill>
                <a:latin typeface="Aptos"/>
              </a:rPr>
              <a:t>Traditionelle Trachten und Stickerei</a:t>
            </a:r>
            <a:endParaRPr lang="en-US" sz="1700" dirty="0"/>
          </a:p>
          <a:p>
            <a:pPr marL="177800" indent="-177800" algn="l">
              <a:buSzPct val="100000"/>
              <a:buChar char="•"/>
            </a:pPr>
            <a:r>
              <a:rPr lang="en-US" sz="1600" dirty="0">
                <a:solidFill>
                  <a:srgbClr val="302A26"/>
                </a:solidFill>
                <a:latin typeface="Aptos"/>
              </a:rPr>
              <a:t>Bräuche, Rituale und Feste</a:t>
            </a:r>
            <a:endParaRPr lang="en-US" sz="1700" dirty="0"/>
          </a:p>
          <a:p>
            <a:pPr marL="177800" indent="-177800" algn="l">
              <a:buSzPct val="100000"/>
              <a:buChar char="•"/>
            </a:pPr>
            <a:r>
              <a:rPr lang="en-US" sz="1600" dirty="0">
                <a:solidFill>
                  <a:srgbClr val="302A26"/>
                </a:solidFill>
                <a:latin typeface="Aptos"/>
              </a:rPr>
              <a:t>Handwerk und Instrumentenbau</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2</a:t>
            </a:fld>
            <a:endParaRPr lang="en-US"/>
          </a:p>
        </p:txBody>
      </p:sp>
      <p:grpSp>
        <p:nvGrpSpPr>
          <p:cNvPr id="20" name="Gruppieren 19">
            <a:extLst>
              <a:ext uri="{FF2B5EF4-FFF2-40B4-BE49-F238E27FC236}">
                <a16:creationId xmlns:a16="http://schemas.microsoft.com/office/drawing/2014/main" id="{B3C9C75A-BC42-2376-35D3-DD064FEF9173}"/>
              </a:ext>
            </a:extLst>
          </p:cNvPr>
          <p:cNvGrpSpPr/>
          <p:nvPr/>
        </p:nvGrpSpPr>
        <p:grpSpPr>
          <a:xfrm>
            <a:off x="5511745" y="1755648"/>
            <a:ext cx="4784908" cy="4105656"/>
            <a:chOff x="6325052" y="1682496"/>
            <a:chExt cx="4784908" cy="4105656"/>
          </a:xfrm>
        </p:grpSpPr>
        <p:pic>
          <p:nvPicPr>
            <p:cNvPr id="6" name="Grafik 5">
              <a:extLst>
                <a:ext uri="{FF2B5EF4-FFF2-40B4-BE49-F238E27FC236}">
                  <a16:creationId xmlns:a16="http://schemas.microsoft.com/office/drawing/2014/main" id="{D209E86D-B259-D9FE-F21D-12BFD4CB3B6B}"/>
                </a:ext>
              </a:extLst>
            </p:cNvPr>
            <p:cNvPicPr>
              <a:picLocks noChangeAspect="1"/>
            </p:cNvPicPr>
            <p:nvPr/>
          </p:nvPicPr>
          <p:blipFill>
            <a:blip r:embed="rId4"/>
            <a:stretch>
              <a:fillRect/>
            </a:stretch>
          </p:blipFill>
          <p:spPr>
            <a:xfrm>
              <a:off x="6325052" y="1682496"/>
              <a:ext cx="1540590" cy="1154638"/>
            </a:xfrm>
            <a:prstGeom prst="rect">
              <a:avLst/>
            </a:prstGeom>
          </p:spPr>
        </p:pic>
        <p:pic>
          <p:nvPicPr>
            <p:cNvPr id="9" name="Grafik 8">
              <a:extLst>
                <a:ext uri="{FF2B5EF4-FFF2-40B4-BE49-F238E27FC236}">
                  <a16:creationId xmlns:a16="http://schemas.microsoft.com/office/drawing/2014/main" id="{CB6EBFD5-C4EF-0BB8-7418-893FC8345016}"/>
                </a:ext>
              </a:extLst>
            </p:cNvPr>
            <p:cNvPicPr>
              <a:picLocks noChangeAspect="1"/>
            </p:cNvPicPr>
            <p:nvPr/>
          </p:nvPicPr>
          <p:blipFill>
            <a:blip r:embed="rId5"/>
            <a:stretch>
              <a:fillRect/>
            </a:stretch>
          </p:blipFill>
          <p:spPr>
            <a:xfrm>
              <a:off x="7865641" y="1682496"/>
              <a:ext cx="1550957" cy="2741870"/>
            </a:xfrm>
            <a:prstGeom prst="rect">
              <a:avLst/>
            </a:prstGeom>
          </p:spPr>
        </p:pic>
        <p:pic>
          <p:nvPicPr>
            <p:cNvPr id="11" name="Grafik 10">
              <a:extLst>
                <a:ext uri="{FF2B5EF4-FFF2-40B4-BE49-F238E27FC236}">
                  <a16:creationId xmlns:a16="http://schemas.microsoft.com/office/drawing/2014/main" id="{7DE15A83-05C3-34DB-57E6-1F21E1D2DD65}"/>
                </a:ext>
              </a:extLst>
            </p:cNvPr>
            <p:cNvPicPr>
              <a:picLocks noChangeAspect="1"/>
            </p:cNvPicPr>
            <p:nvPr/>
          </p:nvPicPr>
          <p:blipFill>
            <a:blip r:embed="rId6"/>
            <a:stretch>
              <a:fillRect/>
            </a:stretch>
          </p:blipFill>
          <p:spPr>
            <a:xfrm>
              <a:off x="6333771" y="2834640"/>
              <a:ext cx="1531872" cy="1589726"/>
            </a:xfrm>
            <a:prstGeom prst="rect">
              <a:avLst/>
            </a:prstGeom>
          </p:spPr>
        </p:pic>
        <p:pic>
          <p:nvPicPr>
            <p:cNvPr id="13" name="Grafik 12">
              <a:extLst>
                <a:ext uri="{FF2B5EF4-FFF2-40B4-BE49-F238E27FC236}">
                  <a16:creationId xmlns:a16="http://schemas.microsoft.com/office/drawing/2014/main" id="{8B8BC0B5-F218-B438-66B5-6DC62524B5A6}"/>
                </a:ext>
              </a:extLst>
            </p:cNvPr>
            <p:cNvPicPr>
              <a:picLocks noChangeAspect="1"/>
            </p:cNvPicPr>
            <p:nvPr/>
          </p:nvPicPr>
          <p:blipFill>
            <a:blip r:embed="rId7"/>
            <a:stretch>
              <a:fillRect/>
            </a:stretch>
          </p:blipFill>
          <p:spPr>
            <a:xfrm>
              <a:off x="9379063" y="1682496"/>
              <a:ext cx="1730897" cy="1209917"/>
            </a:xfrm>
            <a:prstGeom prst="rect">
              <a:avLst/>
            </a:prstGeom>
          </p:spPr>
        </p:pic>
        <p:pic>
          <p:nvPicPr>
            <p:cNvPr id="15" name="Grafik 14">
              <a:extLst>
                <a:ext uri="{FF2B5EF4-FFF2-40B4-BE49-F238E27FC236}">
                  <a16:creationId xmlns:a16="http://schemas.microsoft.com/office/drawing/2014/main" id="{42BBAB23-B1C3-78D1-ED59-5D9DA06315B0}"/>
                </a:ext>
              </a:extLst>
            </p:cNvPr>
            <p:cNvPicPr>
              <a:picLocks noChangeAspect="1"/>
            </p:cNvPicPr>
            <p:nvPr/>
          </p:nvPicPr>
          <p:blipFill>
            <a:blip r:embed="rId8"/>
            <a:stretch>
              <a:fillRect/>
            </a:stretch>
          </p:blipFill>
          <p:spPr>
            <a:xfrm>
              <a:off x="9416598" y="2888934"/>
              <a:ext cx="1430774" cy="1481137"/>
            </a:xfrm>
            <a:prstGeom prst="rect">
              <a:avLst/>
            </a:prstGeom>
          </p:spPr>
        </p:pic>
        <p:pic>
          <p:nvPicPr>
            <p:cNvPr id="17" name="Grafik 16">
              <a:extLst>
                <a:ext uri="{FF2B5EF4-FFF2-40B4-BE49-F238E27FC236}">
                  <a16:creationId xmlns:a16="http://schemas.microsoft.com/office/drawing/2014/main" id="{E98A6865-5951-3976-A931-E7B1D355A1E2}"/>
                </a:ext>
              </a:extLst>
            </p:cNvPr>
            <p:cNvPicPr>
              <a:picLocks noChangeAspect="1"/>
            </p:cNvPicPr>
            <p:nvPr/>
          </p:nvPicPr>
          <p:blipFill>
            <a:blip r:embed="rId9"/>
            <a:srcRect t="29654"/>
            <a:stretch>
              <a:fillRect/>
            </a:stretch>
          </p:blipFill>
          <p:spPr>
            <a:xfrm>
              <a:off x="6333771" y="4424366"/>
              <a:ext cx="2417493" cy="1363786"/>
            </a:xfrm>
            <a:prstGeom prst="rect">
              <a:avLst/>
            </a:prstGeom>
          </p:spPr>
        </p:pic>
      </p:grpSp>
      <p:pic>
        <p:nvPicPr>
          <p:cNvPr id="19" name="Grafik 18">
            <a:extLst>
              <a:ext uri="{FF2B5EF4-FFF2-40B4-BE49-F238E27FC236}">
                <a16:creationId xmlns:a16="http://schemas.microsoft.com/office/drawing/2014/main" id="{D55B7427-76F5-A3E9-F098-910D514F8238}"/>
              </a:ext>
            </a:extLst>
          </p:cNvPr>
          <p:cNvPicPr>
            <a:picLocks noChangeAspect="1"/>
          </p:cNvPicPr>
          <p:nvPr/>
        </p:nvPicPr>
        <p:blipFill>
          <a:blip r:embed="rId10"/>
          <a:stretch>
            <a:fillRect/>
          </a:stretch>
        </p:blipFill>
        <p:spPr>
          <a:xfrm>
            <a:off x="3204361" y="1682496"/>
            <a:ext cx="2860963" cy="4291445"/>
          </a:xfrm>
          <a:prstGeom prst="rect">
            <a:avLst/>
          </a:prstGeom>
        </p:spPr>
      </p:pic>
      <p:pic>
        <p:nvPicPr>
          <p:cNvPr id="22" name="Grafik 21">
            <a:extLst>
              <a:ext uri="{FF2B5EF4-FFF2-40B4-BE49-F238E27FC236}">
                <a16:creationId xmlns:a16="http://schemas.microsoft.com/office/drawing/2014/main" id="{D8AEE734-782E-0CA6-A8C4-8F04357A29A4}"/>
              </a:ext>
            </a:extLst>
          </p:cNvPr>
          <p:cNvPicPr>
            <a:picLocks noChangeAspect="1"/>
          </p:cNvPicPr>
          <p:nvPr/>
        </p:nvPicPr>
        <p:blipFill>
          <a:blip r:embed="rId11"/>
          <a:stretch>
            <a:fillRect/>
          </a:stretch>
        </p:blipFill>
        <p:spPr>
          <a:xfrm>
            <a:off x="9663992" y="1755648"/>
            <a:ext cx="2860675" cy="4291013"/>
          </a:xfrm>
          <a:prstGeom prst="rect">
            <a:avLst/>
          </a:prstGeom>
        </p:spPr>
      </p:pic>
      <p:pic>
        <p:nvPicPr>
          <p:cNvPr id="24" name="Grafik 23">
            <a:extLst>
              <a:ext uri="{FF2B5EF4-FFF2-40B4-BE49-F238E27FC236}">
                <a16:creationId xmlns:a16="http://schemas.microsoft.com/office/drawing/2014/main" id="{D8AFA3CF-4CA6-A653-5526-34FE58F2B48D}"/>
              </a:ext>
            </a:extLst>
          </p:cNvPr>
          <p:cNvPicPr>
            <a:picLocks noChangeAspect="1"/>
          </p:cNvPicPr>
          <p:nvPr/>
        </p:nvPicPr>
        <p:blipFill>
          <a:blip r:embed="rId12"/>
          <a:stretch>
            <a:fillRect/>
          </a:stretch>
        </p:blipFill>
        <p:spPr>
          <a:xfrm>
            <a:off x="8032319" y="4543196"/>
            <a:ext cx="2045679" cy="136378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6" name="Picture 25" descr="allgemein.png"/>
          <p:cNvPicPr>
            <a:picLocks noChangeAspect="1"/>
          </p:cNvPicPr>
          <p:nvPr/>
        </p:nvPicPr>
        <p:blipFill>
          <a:blip r:embed="rId4"/>
          <a:stretch>
            <a:fillRect/>
          </a:stretch>
        </p:blipFill>
        <p:spPr>
          <a:xfrm>
            <a:off x="0" y="0"/>
            <a:ext cx="12192000" cy="6858000"/>
          </a:xfrm>
          <a:prstGeom prst="rect">
            <a:avLst/>
          </a:prstGeom>
        </p:spPr>
      </p:pic>
      <p:sp>
        <p:nvSpPr>
          <p:cNvPr id="2" name="Text 0"/>
          <p:cNvSpPr/>
          <p:nvPr/>
        </p:nvSpPr>
        <p:spPr>
          <a:xfrm>
            <a:off x="3103141" y="557780"/>
            <a:ext cx="9189720" cy="502920"/>
          </a:xfrm>
          <a:prstGeom prst="rect">
            <a:avLst/>
          </a:prstGeom>
          <a:noFill/>
          <a:ln/>
        </p:spPr>
        <p:txBody>
          <a:bodyPr wrap="square" lIns="0" tIns="0" rIns="0" bIns="0" rtlCol="0" anchor="ctr"/>
          <a:lstStyle/>
          <a:p>
            <a:pPr marL="0" indent="0">
              <a:buNone/>
            </a:pPr>
            <a:r>
              <a:rPr sz="2800" b="1">
                <a:latin typeface="Aptos Display"/>
              </a:rPr>
              <a:t>Oro – gemeinsames Tanzen</a:t>
            </a:r>
            <a:endParaRPr lang="en-US" sz="2700" dirty="0"/>
          </a:p>
        </p:txBody>
      </p:sp>
      <p:sp>
        <p:nvSpPr>
          <p:cNvPr id="3" name="Text 1"/>
          <p:cNvSpPr/>
          <p:nvPr/>
        </p:nvSpPr>
        <p:spPr>
          <a:xfrm>
            <a:off x="3103141" y="909434"/>
            <a:ext cx="9134856" cy="347472"/>
          </a:xfrm>
          <a:prstGeom prst="rect">
            <a:avLst/>
          </a:prstGeom>
          <a:noFill/>
          <a:ln/>
        </p:spPr>
        <p:txBody>
          <a:bodyPr wrap="square" lIns="0" tIns="0" rIns="0" bIns="0" rtlCol="0" anchor="ctr"/>
          <a:lstStyle/>
          <a:p>
            <a:pPr marL="0" indent="0">
              <a:buNone/>
            </a:pPr>
            <a:r>
              <a:rPr sz="1700" b="0">
                <a:latin typeface="Aptos"/>
              </a:rPr>
              <a:t>Gemeinschaft, Rhythmus und Bewegung im Kreis</a:t>
            </a:r>
            <a:endParaRPr lang="en-US" sz="1200" dirty="0"/>
          </a:p>
        </p:txBody>
      </p:sp>
      <p:sp>
        <p:nvSpPr>
          <p:cNvPr id="6" name="Text 4"/>
          <p:cNvSpPr/>
          <p:nvPr/>
        </p:nvSpPr>
        <p:spPr>
          <a:xfrm>
            <a:off x="4892019" y="5774829"/>
            <a:ext cx="3702905" cy="347473"/>
          </a:xfrm>
          <a:prstGeom prst="rect">
            <a:avLst/>
          </a:prstGeom>
          <a:noFill/>
          <a:ln/>
        </p:spPr>
        <p:txBody>
          <a:bodyPr wrap="square" lIns="0" tIns="0" rIns="0" bIns="0" rtlCol="0" anchor="ctr"/>
          <a:lstStyle/>
          <a:p>
            <a:r>
              <a:rPr sz="800">
                <a:latin typeface="Aptos"/>
              </a:rPr>
              <a:t>Quelle: https://youtu.be/dI7PX6piQbw?si=6Cnuc5KR7s3HHv2Y&amp;t=24</a:t>
            </a:r>
            <a:endParaRPr lang="en-US" sz="900" dirty="0"/>
          </a:p>
        </p:txBody>
      </p:sp>
      <p:sp>
        <p:nvSpPr>
          <p:cNvPr id="7" name="Text 5"/>
          <p:cNvSpPr/>
          <p:nvPr/>
        </p:nvSpPr>
        <p:spPr>
          <a:xfrm>
            <a:off x="994993" y="2301238"/>
            <a:ext cx="3504271"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Tanz in Linie, Kreis oder Halbkreis</a:t>
            </a:r>
            <a:endParaRPr lang="en-US" sz="1700" dirty="0"/>
          </a:p>
          <a:p>
            <a:pPr marL="177800" indent="-177800" algn="l">
              <a:buSzPct val="100000"/>
              <a:buChar char="•"/>
            </a:pPr>
            <a:r>
              <a:rPr lang="en-US" sz="1600" dirty="0">
                <a:solidFill>
                  <a:srgbClr val="302A26"/>
                </a:solidFill>
                <a:latin typeface="Aptos"/>
              </a:rPr>
              <a:t>Gemeinsame Schrittfolgen und Rhythmus</a:t>
            </a:r>
            <a:endParaRPr lang="en-US" sz="1700" dirty="0"/>
          </a:p>
          <a:p>
            <a:pPr marL="177800" indent="-177800" algn="l">
              <a:buSzPct val="100000"/>
              <a:buChar char="•"/>
            </a:pPr>
            <a:r>
              <a:rPr lang="en-US" sz="1600" dirty="0">
                <a:solidFill>
                  <a:srgbClr val="302A26"/>
                </a:solidFill>
                <a:latin typeface="Aptos"/>
              </a:rPr>
              <a:t>Viele regionale Varianten</a:t>
            </a:r>
            <a:endParaRPr lang="en-US" sz="1700" dirty="0"/>
          </a:p>
          <a:p>
            <a:pPr marL="177800" indent="-177800" algn="l">
              <a:buSzPct val="100000"/>
              <a:buChar char="•"/>
            </a:pPr>
            <a:r>
              <a:rPr lang="en-US" sz="1600" dirty="0">
                <a:solidFill>
                  <a:srgbClr val="302A26"/>
                </a:solidFill>
                <a:latin typeface="Aptos"/>
              </a:rPr>
              <a:t>Hochzeiten, Feiertage und öffentliche Feste</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3</a:t>
            </a:fld>
            <a:endParaRPr lang="en-US"/>
          </a:p>
        </p:txBody>
      </p:sp>
      <p:pic>
        <p:nvPicPr>
          <p:cNvPr id="4" name="Onlinemedien 3" title="pajduško školica">
            <a:hlinkClick r:id="" action="ppaction://media"/>
            <a:extLst>
              <a:ext uri="{FF2B5EF4-FFF2-40B4-BE49-F238E27FC236}">
                <a16:creationId xmlns:a16="http://schemas.microsoft.com/office/drawing/2014/main" id="{45B9D1C8-6340-31F0-1906-39E8C844B222}"/>
              </a:ext>
            </a:extLst>
          </p:cNvPr>
          <p:cNvPicPr>
            <a:picLocks noRot="1" noChangeAspect="1"/>
          </p:cNvPicPr>
          <p:nvPr>
            <a:videoFile r:link="rId1"/>
          </p:nvPr>
        </p:nvPicPr>
        <p:blipFill>
          <a:blip r:embed="rId5"/>
          <a:stretch>
            <a:fillRect/>
          </a:stretch>
        </p:blipFill>
        <p:spPr>
          <a:xfrm>
            <a:off x="4892019" y="1277688"/>
            <a:ext cx="6075683" cy="45567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6" name="Picture 25" descr="allgemein.png"/>
          <p:cNvPicPr>
            <a:picLocks noChangeAspect="1"/>
          </p:cNvPicPr>
          <p:nvPr/>
        </p:nvPicPr>
        <p:blipFill>
          <a:blip r:embed="rId4"/>
          <a:stretch>
            <a:fillRect/>
          </a:stretch>
        </p:blipFill>
        <p:spPr>
          <a:xfrm>
            <a:off x="0" y="0"/>
            <a:ext cx="12192000" cy="6858000"/>
          </a:xfrm>
          <a:prstGeom prst="rect">
            <a:avLst/>
          </a:prstGeom>
        </p:spPr>
      </p:pic>
      <p:sp>
        <p:nvSpPr>
          <p:cNvPr id="2" name="Text 0"/>
          <p:cNvSpPr/>
          <p:nvPr/>
        </p:nvSpPr>
        <p:spPr>
          <a:xfrm>
            <a:off x="3155453" y="320040"/>
            <a:ext cx="3763926" cy="502920"/>
          </a:xfrm>
          <a:prstGeom prst="rect">
            <a:avLst/>
          </a:prstGeom>
          <a:noFill/>
          <a:ln/>
        </p:spPr>
        <p:txBody>
          <a:bodyPr wrap="square" lIns="0" tIns="0" rIns="0" bIns="0" rtlCol="0" anchor="ctr"/>
          <a:lstStyle/>
          <a:p>
            <a:pPr marL="0" indent="0">
              <a:buNone/>
            </a:pPr>
            <a:r>
              <a:rPr sz="2800" b="1" dirty="0" err="1">
                <a:latin typeface="Aptos Display"/>
              </a:rPr>
              <a:t>Teškoto</a:t>
            </a:r>
            <a:endParaRPr lang="en-US" sz="2700" dirty="0"/>
          </a:p>
        </p:txBody>
      </p:sp>
      <p:sp>
        <p:nvSpPr>
          <p:cNvPr id="3" name="Text 1"/>
          <p:cNvSpPr/>
          <p:nvPr/>
        </p:nvSpPr>
        <p:spPr>
          <a:xfrm>
            <a:off x="3155453" y="822960"/>
            <a:ext cx="5068992" cy="347472"/>
          </a:xfrm>
          <a:prstGeom prst="rect">
            <a:avLst/>
          </a:prstGeom>
          <a:noFill/>
          <a:ln/>
        </p:spPr>
        <p:txBody>
          <a:bodyPr wrap="square" lIns="0" tIns="0" rIns="0" bIns="0" rtlCol="0" anchor="ctr"/>
          <a:lstStyle/>
          <a:p>
            <a:pPr marL="0" indent="0">
              <a:buNone/>
            </a:pPr>
            <a:r>
              <a:rPr sz="1700" b="0" dirty="0">
                <a:latin typeface="Aptos"/>
              </a:rPr>
              <a:t>Ein </a:t>
            </a:r>
            <a:r>
              <a:rPr sz="1700" b="0" dirty="0" err="1">
                <a:latin typeface="Aptos"/>
              </a:rPr>
              <a:t>eindrucksvoller</a:t>
            </a:r>
            <a:r>
              <a:rPr sz="1700" b="0" dirty="0">
                <a:latin typeface="Aptos"/>
              </a:rPr>
              <a:t> Tanz </a:t>
            </a:r>
            <a:r>
              <a:rPr sz="1700" b="0" dirty="0" err="1">
                <a:latin typeface="Aptos"/>
              </a:rPr>
              <a:t>aus</a:t>
            </a:r>
            <a:r>
              <a:rPr sz="1700" b="0" dirty="0">
                <a:latin typeface="Aptos"/>
              </a:rPr>
              <a:t> der Tradition der </a:t>
            </a:r>
            <a:r>
              <a:rPr sz="1700" b="0" dirty="0" err="1">
                <a:latin typeface="Aptos"/>
              </a:rPr>
              <a:t>Mijaken</a:t>
            </a:r>
            <a:endParaRPr lang="en-US" sz="1200" dirty="0"/>
          </a:p>
        </p:txBody>
      </p:sp>
      <p:sp>
        <p:nvSpPr>
          <p:cNvPr id="6" name="Text 4"/>
          <p:cNvSpPr/>
          <p:nvPr/>
        </p:nvSpPr>
        <p:spPr>
          <a:xfrm>
            <a:off x="2055466" y="5606854"/>
            <a:ext cx="5500534" cy="512896"/>
          </a:xfrm>
          <a:prstGeom prst="rect">
            <a:avLst/>
          </a:prstGeom>
          <a:noFill/>
          <a:ln/>
        </p:spPr>
        <p:txBody>
          <a:bodyPr wrap="square" lIns="0" tIns="0" rIns="0" bIns="0" rtlCol="0" anchor="ctr"/>
          <a:lstStyle/>
          <a:p>
            <a:r>
              <a:rPr lang="en-US" sz="800" dirty="0">
                <a:latin typeface="Aptos"/>
              </a:rPr>
              <a:t>Quelle: Screenshot </a:t>
            </a:r>
            <a:r>
              <a:rPr lang="en-US" sz="800" dirty="0" err="1">
                <a:latin typeface="Aptos"/>
              </a:rPr>
              <a:t>aus</a:t>
            </a:r>
            <a:r>
              <a:rPr lang="en-US" sz="800" dirty="0">
                <a:latin typeface="Aptos"/>
              </a:rPr>
              <a:t> YouTube-Video „</a:t>
            </a:r>
            <a:r>
              <a:rPr lang="en-US" sz="800" dirty="0" err="1">
                <a:latin typeface="Aptos"/>
              </a:rPr>
              <a:t>Танец</a:t>
            </a:r>
            <a:r>
              <a:rPr lang="en-US" sz="800" dirty="0">
                <a:latin typeface="Aptos"/>
              </a:rPr>
              <a:t> „</a:t>
            </a:r>
            <a:r>
              <a:rPr lang="en-US" sz="800" dirty="0" err="1">
                <a:latin typeface="Aptos"/>
              </a:rPr>
              <a:t>Тешкото</a:t>
            </a:r>
            <a:r>
              <a:rPr lang="en-US" sz="800" dirty="0">
                <a:latin typeface="Aptos"/>
              </a:rPr>
              <a:t>“ - </a:t>
            </a:r>
            <a:r>
              <a:rPr lang="en-US" sz="800" dirty="0" err="1">
                <a:latin typeface="Aptos"/>
              </a:rPr>
              <a:t>Свечена</a:t>
            </a:r>
            <a:r>
              <a:rPr lang="en-US" sz="800" dirty="0">
                <a:latin typeface="Aptos"/>
              </a:rPr>
              <a:t> </a:t>
            </a:r>
            <a:r>
              <a:rPr lang="en-US" sz="800" dirty="0" err="1">
                <a:latin typeface="Aptos"/>
              </a:rPr>
              <a:t>академија</a:t>
            </a:r>
            <a:r>
              <a:rPr lang="en-US" sz="800" dirty="0">
                <a:latin typeface="Aptos"/>
              </a:rPr>
              <a:t> </a:t>
            </a:r>
            <a:r>
              <a:rPr lang="en-US" sz="800" dirty="0" err="1">
                <a:latin typeface="Aptos"/>
              </a:rPr>
              <a:t>по</a:t>
            </a:r>
            <a:r>
              <a:rPr lang="en-US" sz="800" dirty="0">
                <a:latin typeface="Aptos"/>
              </a:rPr>
              <a:t> </a:t>
            </a:r>
            <a:r>
              <a:rPr lang="en-US" sz="800" dirty="0" err="1">
                <a:latin typeface="Aptos"/>
              </a:rPr>
              <a:t>Денот</a:t>
            </a:r>
            <a:r>
              <a:rPr lang="en-US" sz="800" dirty="0">
                <a:latin typeface="Aptos"/>
              </a:rPr>
              <a:t> </a:t>
            </a:r>
            <a:r>
              <a:rPr lang="en-US" sz="800" dirty="0" err="1">
                <a:latin typeface="Aptos"/>
              </a:rPr>
              <a:t>на</a:t>
            </a:r>
            <a:r>
              <a:rPr lang="en-US" sz="800" dirty="0">
                <a:latin typeface="Aptos"/>
              </a:rPr>
              <a:t> </a:t>
            </a:r>
            <a:r>
              <a:rPr lang="en-US" sz="800" dirty="0" err="1">
                <a:latin typeface="Aptos"/>
              </a:rPr>
              <a:t>македонската</a:t>
            </a:r>
            <a:r>
              <a:rPr lang="en-US" sz="800" dirty="0">
                <a:latin typeface="Aptos"/>
              </a:rPr>
              <a:t> </a:t>
            </a:r>
            <a:r>
              <a:rPr lang="en-US" sz="800" dirty="0" err="1">
                <a:latin typeface="Aptos"/>
              </a:rPr>
              <a:t>револуционерна</a:t>
            </a:r>
            <a:r>
              <a:rPr lang="en-US" sz="800" dirty="0">
                <a:latin typeface="Aptos"/>
              </a:rPr>
              <a:t> </a:t>
            </a:r>
            <a:r>
              <a:rPr lang="en-US" sz="800" dirty="0" err="1">
                <a:latin typeface="Aptos"/>
              </a:rPr>
              <a:t>борба</a:t>
            </a:r>
            <a:r>
              <a:rPr lang="en-US" sz="800" dirty="0">
                <a:latin typeface="Aptos"/>
              </a:rPr>
              <a:t> 2025“, Macedonia Worldwide, </a:t>
            </a:r>
            <a:r>
              <a:rPr lang="en-US" sz="800" dirty="0" err="1">
                <a:latin typeface="Aptos"/>
              </a:rPr>
              <a:t>bearbeitet</a:t>
            </a:r>
            <a:r>
              <a:rPr lang="en-US" sz="800" dirty="0">
                <a:latin typeface="Aptos"/>
              </a:rPr>
              <a:t> </a:t>
            </a:r>
            <a:r>
              <a:rPr lang="en-US" sz="800" dirty="0" err="1">
                <a:latin typeface="Aptos"/>
              </a:rPr>
              <a:t>mit</a:t>
            </a:r>
            <a:r>
              <a:rPr lang="en-US" sz="800" dirty="0">
                <a:latin typeface="Aptos"/>
              </a:rPr>
              <a:t> ChatGPT (OpenAI), 2026.</a:t>
            </a:r>
          </a:p>
        </p:txBody>
      </p:sp>
      <p:sp>
        <p:nvSpPr>
          <p:cNvPr id="7" name="Text 5"/>
          <p:cNvSpPr/>
          <p:nvPr/>
        </p:nvSpPr>
        <p:spPr>
          <a:xfrm>
            <a:off x="3155453" y="1170432"/>
            <a:ext cx="3763926" cy="2113095"/>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Langsamer, würdevoller Beginn</a:t>
            </a:r>
            <a:endParaRPr lang="en-US" sz="1700" dirty="0"/>
          </a:p>
          <a:p>
            <a:pPr marL="177800" indent="-177800" algn="l">
              <a:buSzPct val="100000"/>
              <a:buChar char="•"/>
            </a:pPr>
            <a:r>
              <a:rPr lang="en-US" sz="1600" dirty="0">
                <a:solidFill>
                  <a:srgbClr val="302A26"/>
                </a:solidFill>
                <a:latin typeface="Aptos"/>
              </a:rPr>
              <a:t>Steigende Intensität und körperliche Spannung</a:t>
            </a:r>
            <a:endParaRPr lang="en-US" sz="1700" dirty="0"/>
          </a:p>
          <a:p>
            <a:pPr marL="177800" indent="-177800" algn="l">
              <a:buSzPct val="100000"/>
              <a:buChar char="•"/>
            </a:pPr>
            <a:r>
              <a:rPr lang="en-US" sz="1600" dirty="0">
                <a:solidFill>
                  <a:srgbClr val="302A26"/>
                </a:solidFill>
                <a:latin typeface="Aptos"/>
              </a:rPr>
              <a:t>Traditionell mit Zurla und Tapan verbunden</a:t>
            </a:r>
            <a:endParaRPr lang="en-US" sz="1700" dirty="0"/>
          </a:p>
          <a:p>
            <a:pPr marL="177800" indent="-177800" algn="l">
              <a:buSzPct val="100000"/>
              <a:buChar char="•"/>
            </a:pPr>
            <a:r>
              <a:rPr lang="en-US" sz="1600" dirty="0">
                <a:solidFill>
                  <a:srgbClr val="302A26"/>
                </a:solidFill>
                <a:latin typeface="Aptos"/>
              </a:rPr>
              <a:t>Stark mit der Region Galičnik / Mijaken assoziiert</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4</a:t>
            </a:fld>
            <a:endParaRPr lang="en-US"/>
          </a:p>
        </p:txBody>
      </p:sp>
      <p:pic>
        <p:nvPicPr>
          <p:cNvPr id="10" name="Onlinemedien 9" title="Тешкото / Teshkoto — Македонско Оро / Makedonsko Oro">
            <a:hlinkClick r:id="" action="ppaction://media"/>
            <a:extLst>
              <a:ext uri="{FF2B5EF4-FFF2-40B4-BE49-F238E27FC236}">
                <a16:creationId xmlns:a16="http://schemas.microsoft.com/office/drawing/2014/main" id="{A9EF6358-DDDD-9002-919F-92941607F8CF}"/>
              </a:ext>
            </a:extLst>
          </p:cNvPr>
          <p:cNvPicPr>
            <a:picLocks noRot="1" noChangeAspect="1"/>
          </p:cNvPicPr>
          <p:nvPr>
            <a:videoFile r:link="rId1"/>
          </p:nvPr>
        </p:nvPicPr>
        <p:blipFill>
          <a:blip r:embed="rId5"/>
          <a:stretch>
            <a:fillRect/>
          </a:stretch>
        </p:blipFill>
        <p:spPr>
          <a:xfrm>
            <a:off x="8369918" y="609323"/>
            <a:ext cx="2483096" cy="4398104"/>
          </a:xfrm>
          <a:prstGeom prst="rect">
            <a:avLst/>
          </a:prstGeom>
        </p:spPr>
      </p:pic>
      <p:pic>
        <p:nvPicPr>
          <p:cNvPr id="12" name="Grafik 11">
            <a:extLst>
              <a:ext uri="{FF2B5EF4-FFF2-40B4-BE49-F238E27FC236}">
                <a16:creationId xmlns:a16="http://schemas.microsoft.com/office/drawing/2014/main" id="{4F17AEBB-B68C-3C1A-E837-1E8C36AC8802}"/>
              </a:ext>
            </a:extLst>
          </p:cNvPr>
          <p:cNvPicPr>
            <a:picLocks noChangeAspect="1"/>
          </p:cNvPicPr>
          <p:nvPr/>
        </p:nvPicPr>
        <p:blipFill>
          <a:blip r:embed="rId6"/>
          <a:stretch>
            <a:fillRect/>
          </a:stretch>
        </p:blipFill>
        <p:spPr>
          <a:xfrm>
            <a:off x="824845" y="2808375"/>
            <a:ext cx="7399600" cy="3033119"/>
          </a:xfrm>
          <a:prstGeom prst="rect">
            <a:avLst/>
          </a:prstGeom>
        </p:spPr>
      </p:pic>
      <p:sp>
        <p:nvSpPr>
          <p:cNvPr id="14" name="Text 4">
            <a:extLst>
              <a:ext uri="{FF2B5EF4-FFF2-40B4-BE49-F238E27FC236}">
                <a16:creationId xmlns:a16="http://schemas.microsoft.com/office/drawing/2014/main" id="{D0A18A76-5989-649D-5A6A-D73293807351}"/>
              </a:ext>
            </a:extLst>
          </p:cNvPr>
          <p:cNvSpPr/>
          <p:nvPr/>
        </p:nvSpPr>
        <p:spPr>
          <a:xfrm>
            <a:off x="8369918" y="5208126"/>
            <a:ext cx="2483096" cy="398728"/>
          </a:xfrm>
          <a:prstGeom prst="rect">
            <a:avLst/>
          </a:prstGeom>
          <a:noFill/>
          <a:ln/>
        </p:spPr>
        <p:txBody>
          <a:bodyPr wrap="square" lIns="0" tIns="0" rIns="0" bIns="0" rtlCol="0" anchor="ctr"/>
          <a:lstStyle/>
          <a:p>
            <a:r>
              <a:rPr lang="en-US" sz="800" dirty="0">
                <a:latin typeface="Aptos"/>
              </a:rPr>
              <a:t>Quelle: YouTube-Video https://www.youtube.com/shorts/5uszla9p-uk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5" name="Picture 25" descr="allgemein.png">
            <a:extLst>
              <a:ext uri="{FF2B5EF4-FFF2-40B4-BE49-F238E27FC236}">
                <a16:creationId xmlns:a16="http://schemas.microsoft.com/office/drawing/2014/main" id="{3A440AC3-7AD4-A0F6-ADDE-111F92037E08}"/>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3142172" y="609117"/>
            <a:ext cx="5377030" cy="502920"/>
          </a:xfrm>
          <a:prstGeom prst="rect">
            <a:avLst/>
          </a:prstGeom>
          <a:noFill/>
          <a:ln/>
        </p:spPr>
        <p:txBody>
          <a:bodyPr wrap="square" lIns="0" tIns="0" rIns="0" bIns="0" rtlCol="0" anchor="ctr"/>
          <a:lstStyle/>
          <a:p>
            <a:pPr marL="0" indent="0">
              <a:buNone/>
            </a:pPr>
            <a:r>
              <a:rPr sz="2800" b="1" dirty="0" err="1">
                <a:latin typeface="Aptos Display"/>
              </a:rPr>
              <a:t>Komitsko</a:t>
            </a:r>
            <a:endParaRPr lang="en-US" sz="2700" dirty="0"/>
          </a:p>
        </p:txBody>
      </p:sp>
      <p:sp>
        <p:nvSpPr>
          <p:cNvPr id="3" name="Text 1"/>
          <p:cNvSpPr/>
          <p:nvPr/>
        </p:nvSpPr>
        <p:spPr>
          <a:xfrm>
            <a:off x="3142172" y="1057562"/>
            <a:ext cx="2848773" cy="613219"/>
          </a:xfrm>
          <a:prstGeom prst="rect">
            <a:avLst/>
          </a:prstGeom>
          <a:noFill/>
          <a:ln/>
        </p:spPr>
        <p:txBody>
          <a:bodyPr wrap="square" lIns="0" tIns="0" rIns="0" bIns="0" rtlCol="0" anchor="ctr"/>
          <a:lstStyle/>
          <a:p>
            <a:pPr marL="0" indent="0">
              <a:buNone/>
            </a:pPr>
            <a:r>
              <a:rPr sz="1700" b="0" dirty="0">
                <a:latin typeface="Aptos"/>
              </a:rPr>
              <a:t>Tänzerische Erinnerung an die Freiheitskämpfer</a:t>
            </a:r>
            <a:endParaRPr lang="en-US" sz="1200" dirty="0"/>
          </a:p>
        </p:txBody>
      </p:sp>
      <p:sp>
        <p:nvSpPr>
          <p:cNvPr id="6" name="Text 4"/>
          <p:cNvSpPr/>
          <p:nvPr/>
        </p:nvSpPr>
        <p:spPr>
          <a:xfrm>
            <a:off x="7487550" y="3893265"/>
            <a:ext cx="2589000" cy="859536"/>
          </a:xfrm>
          <a:prstGeom prst="rect">
            <a:avLst/>
          </a:prstGeom>
          <a:noFill/>
          <a:ln/>
        </p:spPr>
        <p:txBody>
          <a:bodyPr wrap="square" lIns="0" tIns="0" rIns="0" bIns="0" rtlCol="0" anchor="ctr"/>
          <a:lstStyle/>
          <a:p>
            <a:r>
              <a:rPr lang="en-US" sz="800" dirty="0">
                <a:solidFill>
                  <a:srgbClr val="766455"/>
                </a:solidFill>
                <a:latin typeface="Aptos"/>
              </a:rPr>
              <a:t>Quelle: https://denesen.mk/ilindenski-denovi-vo-bitola-komitskoto-oro-vecherva-so-gosti-od-polska-meksiko-hrvatska-indonezija-gruzija-i-shvajcarija/</a:t>
            </a:r>
            <a:endParaRPr lang="en-US" sz="700" dirty="0"/>
          </a:p>
        </p:txBody>
      </p:sp>
      <p:sp>
        <p:nvSpPr>
          <p:cNvPr id="7" name="Text 5"/>
          <p:cNvSpPr/>
          <p:nvPr/>
        </p:nvSpPr>
        <p:spPr>
          <a:xfrm>
            <a:off x="6361314" y="756769"/>
            <a:ext cx="4542491"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Männlicher Bühnentanz</a:t>
            </a:r>
            <a:endParaRPr lang="en-US" sz="1700" dirty="0"/>
          </a:p>
          <a:p>
            <a:pPr marL="177800" indent="-177800" algn="l">
              <a:buSzPct val="100000"/>
              <a:buChar char="•"/>
            </a:pPr>
            <a:r>
              <a:rPr lang="en-US" sz="1600" dirty="0">
                <a:solidFill>
                  <a:srgbClr val="302A26"/>
                </a:solidFill>
                <a:latin typeface="Aptos"/>
              </a:rPr>
              <a:t>Dramatische, kraftvolle Bewegungen</a:t>
            </a:r>
            <a:endParaRPr lang="en-US" sz="1700" dirty="0"/>
          </a:p>
          <a:p>
            <a:pPr marL="177800" indent="-177800" algn="l">
              <a:buSzPct val="100000"/>
              <a:buChar char="•"/>
            </a:pPr>
            <a:r>
              <a:rPr lang="en-US" sz="1600" dirty="0">
                <a:solidFill>
                  <a:srgbClr val="302A26"/>
                </a:solidFill>
                <a:latin typeface="Aptos"/>
              </a:rPr>
              <a:t>Motivwelt der Komiten</a:t>
            </a:r>
            <a:endParaRPr lang="en-US" sz="1700" dirty="0"/>
          </a:p>
          <a:p>
            <a:pPr marL="177800" indent="-177800" algn="l">
              <a:buSzPct val="100000"/>
              <a:buChar char="•"/>
            </a:pPr>
            <a:r>
              <a:rPr lang="en-US" sz="1600" dirty="0">
                <a:solidFill>
                  <a:srgbClr val="302A26"/>
                </a:solidFill>
                <a:latin typeface="Aptos"/>
              </a:rPr>
              <a:t>Bekannt aus dem Bühnenrepertoire mazedonischer Ensembles</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5</a:t>
            </a:fld>
            <a:endParaRPr lang="en-US"/>
          </a:p>
        </p:txBody>
      </p:sp>
      <p:pic>
        <p:nvPicPr>
          <p:cNvPr id="11" name="Grafik 10">
            <a:extLst>
              <a:ext uri="{FF2B5EF4-FFF2-40B4-BE49-F238E27FC236}">
                <a16:creationId xmlns:a16="http://schemas.microsoft.com/office/drawing/2014/main" id="{012F0DEC-2CB1-CC33-7FC3-1621D597D7A0}"/>
              </a:ext>
            </a:extLst>
          </p:cNvPr>
          <p:cNvPicPr>
            <a:picLocks noChangeAspect="1"/>
          </p:cNvPicPr>
          <p:nvPr/>
        </p:nvPicPr>
        <p:blipFill>
          <a:blip r:embed="rId4"/>
          <a:srcRect t="28261" b="8655"/>
          <a:stretch>
            <a:fillRect/>
          </a:stretch>
        </p:blipFill>
        <p:spPr>
          <a:xfrm>
            <a:off x="6915016" y="1822774"/>
            <a:ext cx="5276984" cy="2219290"/>
          </a:xfrm>
          <a:prstGeom prst="rect">
            <a:avLst/>
          </a:prstGeom>
        </p:spPr>
      </p:pic>
      <p:pic>
        <p:nvPicPr>
          <p:cNvPr id="12" name="Grafik 11" descr="ИЛИНДЕНСКИ ДЕНОВИ ВО БИТОЛА: Комитското оро вечерва со гости од Полска, Мексико, Хрватска, Индонезија, Грузија и Швајцарија">
            <a:extLst>
              <a:ext uri="{FF2B5EF4-FFF2-40B4-BE49-F238E27FC236}">
                <a16:creationId xmlns:a16="http://schemas.microsoft.com/office/drawing/2014/main" id="{4E329FC5-E2D0-0BD6-7C36-0ABA64F9AB6D}"/>
              </a:ext>
            </a:extLst>
          </p:cNvPr>
          <p:cNvPicPr>
            <a:picLocks noChangeAspect="1"/>
          </p:cNvPicPr>
          <p:nvPr/>
        </p:nvPicPr>
        <p:blipFill>
          <a:blip r:embed="rId5"/>
          <a:srcRect l="9806" t="7601" r="16069" b="3247"/>
          <a:stretch>
            <a:fillRect/>
          </a:stretch>
        </p:blipFill>
        <p:spPr>
          <a:xfrm>
            <a:off x="2269177" y="1822774"/>
            <a:ext cx="5118760" cy="404206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6" name="Picture 25" descr="trachten.png"/>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5530042" y="841248"/>
            <a:ext cx="4912822" cy="502920"/>
          </a:xfrm>
          <a:prstGeom prst="rect">
            <a:avLst/>
          </a:prstGeom>
          <a:noFill/>
          <a:ln/>
        </p:spPr>
        <p:txBody>
          <a:bodyPr wrap="square" lIns="0" tIns="0" rIns="0" bIns="0" rtlCol="0" anchor="ctr"/>
          <a:lstStyle/>
          <a:p>
            <a:pPr marL="0" indent="0">
              <a:buNone/>
            </a:pPr>
            <a:r>
              <a:rPr sz="2800" b="1">
                <a:latin typeface="Aptos Display"/>
              </a:rPr>
              <a:t>Traditionelle Trachten</a:t>
            </a:r>
            <a:endParaRPr lang="en-US" sz="2700" dirty="0"/>
          </a:p>
        </p:txBody>
      </p:sp>
      <p:sp>
        <p:nvSpPr>
          <p:cNvPr id="3" name="Text 1"/>
          <p:cNvSpPr/>
          <p:nvPr/>
        </p:nvSpPr>
        <p:spPr>
          <a:xfrm>
            <a:off x="5530042" y="1284732"/>
            <a:ext cx="5120640" cy="347472"/>
          </a:xfrm>
          <a:prstGeom prst="rect">
            <a:avLst/>
          </a:prstGeom>
          <a:noFill/>
          <a:ln/>
        </p:spPr>
        <p:txBody>
          <a:bodyPr wrap="square" lIns="0" tIns="0" rIns="0" bIns="0" rtlCol="0" anchor="ctr"/>
          <a:lstStyle/>
          <a:p>
            <a:pPr marL="0" indent="0">
              <a:buNone/>
            </a:pPr>
            <a:r>
              <a:rPr sz="1700" b="0" dirty="0">
                <a:latin typeface="Aptos"/>
              </a:rPr>
              <a:t>Regionale </a:t>
            </a:r>
            <a:r>
              <a:rPr sz="1700" b="0" dirty="0" err="1">
                <a:latin typeface="Aptos"/>
              </a:rPr>
              <a:t>Vielfalt</a:t>
            </a:r>
            <a:r>
              <a:rPr sz="1700" b="0" dirty="0">
                <a:latin typeface="Aptos"/>
              </a:rPr>
              <a:t> </a:t>
            </a:r>
            <a:r>
              <a:rPr sz="1700" b="0" dirty="0" err="1">
                <a:latin typeface="Aptos"/>
              </a:rPr>
              <a:t>statt</a:t>
            </a:r>
            <a:r>
              <a:rPr sz="1700" b="0" dirty="0">
                <a:latin typeface="Aptos"/>
              </a:rPr>
              <a:t> </a:t>
            </a:r>
            <a:r>
              <a:rPr sz="1700" b="0" dirty="0" err="1">
                <a:latin typeface="Aptos"/>
              </a:rPr>
              <a:t>einer</a:t>
            </a:r>
            <a:r>
              <a:rPr sz="1700" b="0" dirty="0">
                <a:latin typeface="Aptos"/>
              </a:rPr>
              <a:t> </a:t>
            </a:r>
            <a:r>
              <a:rPr sz="1700" b="0" dirty="0" err="1">
                <a:latin typeface="Aptos"/>
              </a:rPr>
              <a:t>einheitlichen</a:t>
            </a:r>
            <a:r>
              <a:rPr sz="1700" b="0" dirty="0">
                <a:latin typeface="Aptos"/>
              </a:rPr>
              <a:t> Tracht</a:t>
            </a:r>
            <a:endParaRPr lang="en-US" sz="1200" dirty="0"/>
          </a:p>
        </p:txBody>
      </p:sp>
      <p:sp>
        <p:nvSpPr>
          <p:cNvPr id="7" name="Text 5"/>
          <p:cNvSpPr/>
          <p:nvPr/>
        </p:nvSpPr>
        <p:spPr>
          <a:xfrm>
            <a:off x="5530042" y="1920239"/>
            <a:ext cx="4397018" cy="2225733"/>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Region und Dorf</a:t>
            </a:r>
            <a:endParaRPr lang="en-US" sz="1700" dirty="0"/>
          </a:p>
          <a:p>
            <a:pPr marL="177800" indent="-177800" algn="l">
              <a:buSzPct val="100000"/>
              <a:buChar char="•"/>
            </a:pPr>
            <a:r>
              <a:rPr lang="en-US" sz="1600" dirty="0">
                <a:solidFill>
                  <a:srgbClr val="302A26"/>
                </a:solidFill>
                <a:latin typeface="Aptos"/>
              </a:rPr>
              <a:t>Alter und Lebensphase</a:t>
            </a:r>
            <a:endParaRPr lang="en-US" sz="1700" dirty="0"/>
          </a:p>
          <a:p>
            <a:pPr marL="177800" indent="-177800" algn="l">
              <a:buSzPct val="100000"/>
              <a:buChar char="•"/>
            </a:pPr>
            <a:r>
              <a:rPr lang="en-US" sz="1600" dirty="0">
                <a:solidFill>
                  <a:srgbClr val="302A26"/>
                </a:solidFill>
                <a:latin typeface="Aptos"/>
              </a:rPr>
              <a:t>Anlass: Alltag, Fest, Hochzeit</a:t>
            </a:r>
            <a:endParaRPr lang="en-US" sz="1700" dirty="0"/>
          </a:p>
          <a:p>
            <a:pPr marL="177800" indent="-177800" algn="l">
              <a:buSzPct val="100000"/>
              <a:buChar char="•"/>
            </a:pPr>
            <a:r>
              <a:rPr lang="en-US" sz="1600" dirty="0">
                <a:solidFill>
                  <a:srgbClr val="302A26"/>
                </a:solidFill>
                <a:latin typeface="Aptos"/>
              </a:rPr>
              <a:t>Materialien, Stickerei und Schmuck</a:t>
            </a:r>
            <a:endParaRPr lang="en-US" sz="1700" dirty="0"/>
          </a:p>
          <a:p>
            <a:pPr marL="177800" indent="-177800" algn="l">
              <a:buSzPct val="100000"/>
              <a:buChar char="•"/>
            </a:pPr>
            <a:r>
              <a:rPr lang="en-US" sz="1600" dirty="0">
                <a:solidFill>
                  <a:srgbClr val="302A26"/>
                </a:solidFill>
                <a:latin typeface="Aptos"/>
              </a:rPr>
              <a:t>Frauen- und Männertrachten unterscheiden sich deutlich</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6" name="Picture 25" descr="trachten.png">
            <a:extLst>
              <a:ext uri="{FF2B5EF4-FFF2-40B4-BE49-F238E27FC236}">
                <a16:creationId xmlns:a16="http://schemas.microsoft.com/office/drawing/2014/main" id="{457B86D9-55FD-9260-618F-020C19FF1EFD}"/>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5227303" y="-11892"/>
            <a:ext cx="5882657" cy="502920"/>
          </a:xfrm>
          <a:prstGeom prst="rect">
            <a:avLst/>
          </a:prstGeom>
          <a:noFill/>
          <a:ln/>
        </p:spPr>
        <p:txBody>
          <a:bodyPr wrap="square" lIns="0" tIns="0" rIns="0" bIns="0" rtlCol="0" anchor="ctr"/>
          <a:lstStyle/>
          <a:p>
            <a:pPr marL="0" indent="0">
              <a:buNone/>
            </a:pPr>
            <a:r>
              <a:rPr sz="2800" b="1" dirty="0" err="1">
                <a:latin typeface="Aptos Display"/>
              </a:rPr>
              <a:t>Frauentracht</a:t>
            </a:r>
            <a:r>
              <a:rPr sz="2800" b="1" dirty="0">
                <a:latin typeface="Aptos Display"/>
              </a:rPr>
              <a:t> – </a:t>
            </a:r>
            <a:r>
              <a:rPr sz="2800" b="1" dirty="0" err="1">
                <a:latin typeface="Aptos Display"/>
              </a:rPr>
              <a:t>Schicht</a:t>
            </a:r>
            <a:r>
              <a:rPr sz="2800" b="1" dirty="0">
                <a:latin typeface="Aptos Display"/>
              </a:rPr>
              <a:t> für </a:t>
            </a:r>
            <a:r>
              <a:rPr sz="2800" b="1" dirty="0" err="1">
                <a:latin typeface="Aptos Display"/>
              </a:rPr>
              <a:t>Schicht</a:t>
            </a:r>
            <a:endParaRPr lang="en-US" sz="2700" dirty="0"/>
          </a:p>
        </p:txBody>
      </p:sp>
      <p:sp>
        <p:nvSpPr>
          <p:cNvPr id="3" name="Text 1"/>
          <p:cNvSpPr/>
          <p:nvPr/>
        </p:nvSpPr>
        <p:spPr>
          <a:xfrm>
            <a:off x="5227303" y="375424"/>
            <a:ext cx="4612888" cy="347472"/>
          </a:xfrm>
          <a:prstGeom prst="rect">
            <a:avLst/>
          </a:prstGeom>
          <a:noFill/>
          <a:ln/>
        </p:spPr>
        <p:txBody>
          <a:bodyPr wrap="square" lIns="0" tIns="0" rIns="0" bIns="0" rtlCol="0" anchor="ctr"/>
          <a:lstStyle/>
          <a:p>
            <a:pPr marL="0" indent="0">
              <a:buNone/>
            </a:pPr>
            <a:r>
              <a:rPr sz="1700" b="0" dirty="0" err="1">
                <a:latin typeface="Aptos"/>
              </a:rPr>
              <a:t>Kleidung</a:t>
            </a:r>
            <a:r>
              <a:rPr sz="1700" b="0" dirty="0">
                <a:latin typeface="Aptos"/>
              </a:rPr>
              <a:t>, </a:t>
            </a:r>
            <a:r>
              <a:rPr sz="1700" b="0" dirty="0" err="1">
                <a:latin typeface="Aptos"/>
              </a:rPr>
              <a:t>Stickerei</a:t>
            </a:r>
            <a:r>
              <a:rPr sz="1700" b="0" dirty="0">
                <a:latin typeface="Aptos"/>
              </a:rPr>
              <a:t>, </a:t>
            </a:r>
            <a:r>
              <a:rPr sz="1700" b="0" dirty="0" err="1">
                <a:latin typeface="Aptos"/>
              </a:rPr>
              <a:t>Gürtel</a:t>
            </a:r>
            <a:r>
              <a:rPr sz="1700" b="0" dirty="0">
                <a:latin typeface="Aptos"/>
              </a:rPr>
              <a:t> und Schmuck</a:t>
            </a:r>
            <a:endParaRPr lang="en-US" sz="1200" dirty="0"/>
          </a:p>
        </p:txBody>
      </p:sp>
      <p:sp>
        <p:nvSpPr>
          <p:cNvPr id="7" name="Text 5"/>
          <p:cNvSpPr/>
          <p:nvPr/>
        </p:nvSpPr>
        <p:spPr>
          <a:xfrm>
            <a:off x="5227303" y="826608"/>
            <a:ext cx="2736966" cy="1393638"/>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Besticktes Hemd / Košula</a:t>
            </a:r>
            <a:endParaRPr lang="en-US" sz="1700" dirty="0"/>
          </a:p>
          <a:p>
            <a:pPr marL="177800" indent="-177800" algn="l">
              <a:buSzPct val="100000"/>
              <a:buChar char="•"/>
            </a:pPr>
            <a:r>
              <a:rPr lang="en-US" sz="1600" dirty="0">
                <a:solidFill>
                  <a:srgbClr val="302A26"/>
                </a:solidFill>
                <a:latin typeface="Aptos"/>
              </a:rPr>
              <a:t>Rock- und Wollbestandteile</a:t>
            </a:r>
            <a:endParaRPr lang="en-US" sz="1700" dirty="0"/>
          </a:p>
          <a:p>
            <a:pPr marL="177800" indent="-177800" algn="l">
              <a:buSzPct val="100000"/>
              <a:buChar char="•"/>
            </a:pPr>
            <a:r>
              <a:rPr lang="en-US" sz="1600" dirty="0">
                <a:solidFill>
                  <a:srgbClr val="302A26"/>
                </a:solidFill>
                <a:latin typeface="Aptos"/>
              </a:rPr>
              <a:t>Pregača – Schürze</a:t>
            </a:r>
            <a:endParaRPr lang="en-US" sz="1700" dirty="0"/>
          </a:p>
          <a:p>
            <a:pPr marL="177800" indent="-177800" algn="l">
              <a:buSzPct val="100000"/>
              <a:buChar char="•"/>
            </a:pPr>
            <a:r>
              <a:rPr lang="en-US" sz="1600" dirty="0">
                <a:solidFill>
                  <a:srgbClr val="302A26"/>
                </a:solidFill>
                <a:latin typeface="Aptos"/>
              </a:rPr>
              <a:t>Pojas – Gürtel</a:t>
            </a:r>
            <a:endParaRPr lang="en-US" sz="1700" dirty="0"/>
          </a:p>
          <a:p>
            <a:pPr marL="177800" indent="-177800" algn="l">
              <a:buSzPct val="100000"/>
              <a:buChar char="•"/>
            </a:pPr>
            <a:r>
              <a:rPr lang="en-US" sz="1600" dirty="0">
                <a:solidFill>
                  <a:srgbClr val="302A26"/>
                </a:solidFill>
                <a:latin typeface="Aptos"/>
              </a:rPr>
              <a:t>Kopfbedeckung und Schmuck</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7</a:t>
            </a:fld>
            <a:endParaRPr lang="en-US"/>
          </a:p>
        </p:txBody>
      </p:sp>
      <p:pic>
        <p:nvPicPr>
          <p:cNvPr id="9" name="Grafik 8">
            <a:extLst>
              <a:ext uri="{FF2B5EF4-FFF2-40B4-BE49-F238E27FC236}">
                <a16:creationId xmlns:a16="http://schemas.microsoft.com/office/drawing/2014/main" id="{B7C6B96B-FB1C-AA1A-E043-DF8E9021146A}"/>
              </a:ext>
            </a:extLst>
          </p:cNvPr>
          <p:cNvPicPr>
            <a:picLocks noChangeAspect="1"/>
          </p:cNvPicPr>
          <p:nvPr/>
        </p:nvPicPr>
        <p:blipFill>
          <a:blip r:embed="rId4"/>
          <a:stretch>
            <a:fillRect/>
          </a:stretch>
        </p:blipFill>
        <p:spPr>
          <a:xfrm>
            <a:off x="8921713" y="904461"/>
            <a:ext cx="3589435" cy="5384153"/>
          </a:xfrm>
          <a:prstGeom prst="rect">
            <a:avLst/>
          </a:prstGeom>
        </p:spPr>
      </p:pic>
      <p:sp>
        <p:nvSpPr>
          <p:cNvPr id="4" name="Textfeld 3">
            <a:extLst>
              <a:ext uri="{FF2B5EF4-FFF2-40B4-BE49-F238E27FC236}">
                <a16:creationId xmlns:a16="http://schemas.microsoft.com/office/drawing/2014/main" id="{66CA9314-AFF6-A722-E3C0-2239564410C8}"/>
              </a:ext>
            </a:extLst>
          </p:cNvPr>
          <p:cNvSpPr txBox="1"/>
          <p:nvPr/>
        </p:nvSpPr>
        <p:spPr>
          <a:xfrm>
            <a:off x="6323986" y="6265529"/>
            <a:ext cx="5195454" cy="307777"/>
          </a:xfrm>
          <a:prstGeom prst="rect">
            <a:avLst/>
          </a:prstGeom>
          <a:noFill/>
        </p:spPr>
        <p:txBody>
          <a:bodyPr wrap="square" rtlCol="0">
            <a:spAutoFit/>
          </a:bodyPr>
          <a:lstStyle/>
          <a:p>
            <a:r>
              <a:rPr lang="de-DE" sz="800" dirty="0">
                <a:latin typeface="Aptos"/>
              </a:rPr>
              <a:t>Quelle: https://bitola.info/mk/tradicionalni-nosii-makedonija/</a:t>
            </a:r>
            <a:endParaRPr lang="en-US" sz="1400" dirty="0"/>
          </a:p>
        </p:txBody>
      </p:sp>
      <p:pic>
        <p:nvPicPr>
          <p:cNvPr id="8" name="Grafik 7">
            <a:extLst>
              <a:ext uri="{FF2B5EF4-FFF2-40B4-BE49-F238E27FC236}">
                <a16:creationId xmlns:a16="http://schemas.microsoft.com/office/drawing/2014/main" id="{35E7FF3E-EFDD-95B7-F11A-91B2566BF4AB}"/>
              </a:ext>
            </a:extLst>
          </p:cNvPr>
          <p:cNvPicPr>
            <a:picLocks noChangeAspect="1"/>
          </p:cNvPicPr>
          <p:nvPr/>
        </p:nvPicPr>
        <p:blipFill>
          <a:blip r:embed="rId5"/>
          <a:stretch>
            <a:fillRect/>
          </a:stretch>
        </p:blipFill>
        <p:spPr>
          <a:xfrm>
            <a:off x="4006199" y="2382453"/>
            <a:ext cx="5397574" cy="359838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5" name="Picture 25" descr="trachten.png">
            <a:extLst>
              <a:ext uri="{FF2B5EF4-FFF2-40B4-BE49-F238E27FC236}">
                <a16:creationId xmlns:a16="http://schemas.microsoft.com/office/drawing/2014/main" id="{E554BEF7-03C2-DC5A-6BC6-1CC3E6576855}"/>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6394226" y="51402"/>
            <a:ext cx="5237793" cy="502920"/>
          </a:xfrm>
          <a:prstGeom prst="rect">
            <a:avLst/>
          </a:prstGeom>
          <a:noFill/>
          <a:ln/>
        </p:spPr>
        <p:txBody>
          <a:bodyPr wrap="square" lIns="0" tIns="0" rIns="0" bIns="0" rtlCol="0" anchor="ctr"/>
          <a:lstStyle/>
          <a:p>
            <a:pPr marL="0" indent="0">
              <a:buNone/>
            </a:pPr>
            <a:r>
              <a:rPr sz="2800" b="1">
                <a:latin typeface="Aptos Display"/>
              </a:rPr>
              <a:t>Männertracht</a:t>
            </a:r>
            <a:endParaRPr lang="en-US" sz="2700" dirty="0"/>
          </a:p>
        </p:txBody>
      </p:sp>
      <p:sp>
        <p:nvSpPr>
          <p:cNvPr id="3" name="Text 1"/>
          <p:cNvSpPr/>
          <p:nvPr/>
        </p:nvSpPr>
        <p:spPr>
          <a:xfrm>
            <a:off x="6394226" y="450743"/>
            <a:ext cx="3914461" cy="347472"/>
          </a:xfrm>
          <a:prstGeom prst="rect">
            <a:avLst/>
          </a:prstGeom>
          <a:noFill/>
          <a:ln/>
        </p:spPr>
        <p:txBody>
          <a:bodyPr wrap="square" lIns="0" tIns="0" rIns="0" bIns="0" rtlCol="0" anchor="ctr"/>
          <a:lstStyle/>
          <a:p>
            <a:pPr marL="0" indent="0">
              <a:buNone/>
            </a:pPr>
            <a:r>
              <a:rPr sz="1700" b="0" dirty="0">
                <a:latin typeface="Aptos"/>
              </a:rPr>
              <a:t>Regionale Formen für </a:t>
            </a:r>
            <a:r>
              <a:rPr sz="1700" b="0" dirty="0" err="1">
                <a:latin typeface="Aptos"/>
              </a:rPr>
              <a:t>Alltag</a:t>
            </a:r>
            <a:r>
              <a:rPr sz="1700" b="0" dirty="0">
                <a:latin typeface="Aptos"/>
              </a:rPr>
              <a:t> und Fest</a:t>
            </a:r>
            <a:endParaRPr lang="en-US" sz="1200" dirty="0"/>
          </a:p>
        </p:txBody>
      </p:sp>
      <p:sp>
        <p:nvSpPr>
          <p:cNvPr id="7" name="Text 5"/>
          <p:cNvSpPr/>
          <p:nvPr/>
        </p:nvSpPr>
        <p:spPr>
          <a:xfrm>
            <a:off x="6394226" y="867068"/>
            <a:ext cx="3069475"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Hemd und Hose</a:t>
            </a:r>
            <a:endParaRPr lang="en-US" sz="1700" dirty="0"/>
          </a:p>
          <a:p>
            <a:pPr marL="177800" indent="-177800" algn="l">
              <a:buSzPct val="100000"/>
              <a:buChar char="•"/>
            </a:pPr>
            <a:r>
              <a:rPr lang="en-US" sz="1600" dirty="0">
                <a:solidFill>
                  <a:srgbClr val="302A26"/>
                </a:solidFill>
                <a:latin typeface="Aptos"/>
              </a:rPr>
              <a:t>Weste / Leibchen</a:t>
            </a:r>
            <a:endParaRPr lang="en-US" sz="1700" dirty="0"/>
          </a:p>
          <a:p>
            <a:pPr marL="177800" indent="-177800" algn="l">
              <a:buSzPct val="100000"/>
              <a:buChar char="•"/>
            </a:pPr>
            <a:r>
              <a:rPr lang="en-US" sz="1600" dirty="0">
                <a:solidFill>
                  <a:srgbClr val="302A26"/>
                </a:solidFill>
                <a:latin typeface="Aptos"/>
              </a:rPr>
              <a:t>Breiter Gürtel</a:t>
            </a:r>
            <a:endParaRPr lang="en-US" sz="1700" dirty="0"/>
          </a:p>
          <a:p>
            <a:pPr marL="177800" indent="-177800" algn="l">
              <a:buSzPct val="100000"/>
              <a:buChar char="•"/>
            </a:pPr>
            <a:r>
              <a:rPr lang="en-US" sz="1600" dirty="0" err="1">
                <a:solidFill>
                  <a:srgbClr val="302A26"/>
                </a:solidFill>
                <a:latin typeface="Aptos"/>
              </a:rPr>
              <a:t>Traditionelle</a:t>
            </a:r>
            <a:r>
              <a:rPr lang="en-US" sz="1600" dirty="0">
                <a:solidFill>
                  <a:srgbClr val="302A26"/>
                </a:solidFill>
                <a:latin typeface="Aptos"/>
              </a:rPr>
              <a:t> Schuhe</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8</a:t>
            </a:fld>
            <a:endParaRPr lang="en-US"/>
          </a:p>
        </p:txBody>
      </p:sp>
      <p:pic>
        <p:nvPicPr>
          <p:cNvPr id="9" name="Grafik 8">
            <a:extLst>
              <a:ext uri="{FF2B5EF4-FFF2-40B4-BE49-F238E27FC236}">
                <a16:creationId xmlns:a16="http://schemas.microsoft.com/office/drawing/2014/main" id="{4E1C68FD-60A0-6E95-92A8-314E33A8F6DD}"/>
              </a:ext>
            </a:extLst>
          </p:cNvPr>
          <p:cNvPicPr>
            <a:picLocks noChangeAspect="1"/>
          </p:cNvPicPr>
          <p:nvPr/>
        </p:nvPicPr>
        <p:blipFill>
          <a:blip r:embed="rId4"/>
          <a:stretch>
            <a:fillRect/>
          </a:stretch>
        </p:blipFill>
        <p:spPr>
          <a:xfrm flipH="1">
            <a:off x="8870620" y="952984"/>
            <a:ext cx="3914461" cy="5506354"/>
          </a:xfrm>
          <a:prstGeom prst="rect">
            <a:avLst/>
          </a:prstGeom>
        </p:spPr>
      </p:pic>
      <p:pic>
        <p:nvPicPr>
          <p:cNvPr id="13" name="Grafik 12">
            <a:extLst>
              <a:ext uri="{FF2B5EF4-FFF2-40B4-BE49-F238E27FC236}">
                <a16:creationId xmlns:a16="http://schemas.microsoft.com/office/drawing/2014/main" id="{043A8D04-FEFB-96D4-463B-36C82BBB7FF0}"/>
              </a:ext>
            </a:extLst>
          </p:cNvPr>
          <p:cNvPicPr>
            <a:picLocks noChangeAspect="1"/>
          </p:cNvPicPr>
          <p:nvPr/>
        </p:nvPicPr>
        <p:blipFill>
          <a:blip r:embed="rId5"/>
          <a:stretch>
            <a:fillRect/>
          </a:stretch>
        </p:blipFill>
        <p:spPr>
          <a:xfrm>
            <a:off x="3721210" y="2094341"/>
            <a:ext cx="5844887" cy="389659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4" name="Picture 25" descr="trachten.png">
            <a:extLst>
              <a:ext uri="{FF2B5EF4-FFF2-40B4-BE49-F238E27FC236}">
                <a16:creationId xmlns:a16="http://schemas.microsoft.com/office/drawing/2014/main" id="{2F6943D4-42C2-6716-9369-CEF7802434F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6097765" y="49530"/>
            <a:ext cx="5377955" cy="502920"/>
          </a:xfrm>
          <a:prstGeom prst="rect">
            <a:avLst/>
          </a:prstGeom>
          <a:noFill/>
          <a:ln/>
        </p:spPr>
        <p:txBody>
          <a:bodyPr wrap="square" lIns="0" tIns="0" rIns="0" bIns="0" rtlCol="0" anchor="ctr"/>
          <a:lstStyle/>
          <a:p>
            <a:pPr marL="0" indent="0">
              <a:buNone/>
            </a:pPr>
            <a:r>
              <a:rPr sz="2800" b="1" dirty="0">
                <a:latin typeface="Aptos Display"/>
              </a:rPr>
              <a:t>Regionale </a:t>
            </a:r>
            <a:r>
              <a:rPr sz="2800" b="1" dirty="0" err="1">
                <a:latin typeface="Aptos Display"/>
              </a:rPr>
              <a:t>Vielfalt</a:t>
            </a:r>
            <a:r>
              <a:rPr sz="2800" b="1" dirty="0">
                <a:latin typeface="Aptos Display"/>
              </a:rPr>
              <a:t> der </a:t>
            </a:r>
            <a:r>
              <a:rPr sz="2800" b="1" dirty="0" err="1">
                <a:latin typeface="Aptos Display"/>
              </a:rPr>
              <a:t>Trachten</a:t>
            </a:r>
            <a:endParaRPr lang="en-US" sz="2700" dirty="0"/>
          </a:p>
        </p:txBody>
      </p:sp>
      <p:sp>
        <p:nvSpPr>
          <p:cNvPr id="25" name="Slide Number Placeholder 0"/>
          <p:cNvSpPr>
            <a:spLocks noGrp="1"/>
          </p:cNvSpPr>
          <p:nvPr>
            <p:ph type="sldNum" sz="quarter" idx="4294967295"/>
          </p:nvPr>
        </p:nvSpPr>
        <p:spPr>
          <a:xfrm>
            <a:off x="11071353" y="6199632"/>
            <a:ext cx="404367"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9</a:t>
            </a:fld>
            <a:endParaRPr lang="en-US"/>
          </a:p>
        </p:txBody>
      </p:sp>
      <p:pic>
        <p:nvPicPr>
          <p:cNvPr id="17" name="Grafik 16">
            <a:extLst>
              <a:ext uri="{FF2B5EF4-FFF2-40B4-BE49-F238E27FC236}">
                <a16:creationId xmlns:a16="http://schemas.microsoft.com/office/drawing/2014/main" id="{D3A80818-8CAE-50D9-7DAF-088AD7F12A60}"/>
              </a:ext>
            </a:extLst>
          </p:cNvPr>
          <p:cNvPicPr>
            <a:picLocks noChangeAspect="1"/>
          </p:cNvPicPr>
          <p:nvPr/>
        </p:nvPicPr>
        <p:blipFill>
          <a:blip r:embed="rId4"/>
          <a:stretch>
            <a:fillRect/>
          </a:stretch>
        </p:blipFill>
        <p:spPr>
          <a:xfrm>
            <a:off x="7706050" y="1104900"/>
            <a:ext cx="4485950" cy="5753100"/>
          </a:xfrm>
          <a:prstGeom prst="rect">
            <a:avLst/>
          </a:prstGeom>
        </p:spPr>
      </p:pic>
      <p:pic>
        <p:nvPicPr>
          <p:cNvPr id="19" name="Grafik 18">
            <a:extLst>
              <a:ext uri="{FF2B5EF4-FFF2-40B4-BE49-F238E27FC236}">
                <a16:creationId xmlns:a16="http://schemas.microsoft.com/office/drawing/2014/main" id="{2EB312D4-3CD7-CB98-30C7-E64E822A8149}"/>
              </a:ext>
            </a:extLst>
          </p:cNvPr>
          <p:cNvPicPr>
            <a:picLocks noChangeAspect="1"/>
          </p:cNvPicPr>
          <p:nvPr/>
        </p:nvPicPr>
        <p:blipFill>
          <a:blip r:embed="rId5"/>
          <a:stretch>
            <a:fillRect/>
          </a:stretch>
        </p:blipFill>
        <p:spPr>
          <a:xfrm>
            <a:off x="7245994" y="1104900"/>
            <a:ext cx="4485950" cy="5753100"/>
          </a:xfrm>
          <a:prstGeom prst="rect">
            <a:avLst/>
          </a:prstGeom>
        </p:spPr>
      </p:pic>
      <p:pic>
        <p:nvPicPr>
          <p:cNvPr id="21" name="Grafik 20">
            <a:extLst>
              <a:ext uri="{FF2B5EF4-FFF2-40B4-BE49-F238E27FC236}">
                <a16:creationId xmlns:a16="http://schemas.microsoft.com/office/drawing/2014/main" id="{71ECCB8A-50DE-10ED-EB13-970C72C71BAE}"/>
              </a:ext>
            </a:extLst>
          </p:cNvPr>
          <p:cNvPicPr>
            <a:picLocks noChangeAspect="1"/>
          </p:cNvPicPr>
          <p:nvPr/>
        </p:nvPicPr>
        <p:blipFill>
          <a:blip r:embed="rId6"/>
          <a:stretch>
            <a:fillRect/>
          </a:stretch>
        </p:blipFill>
        <p:spPr>
          <a:xfrm>
            <a:off x="6747662" y="1104900"/>
            <a:ext cx="4485950" cy="5753100"/>
          </a:xfrm>
          <a:prstGeom prst="rect">
            <a:avLst/>
          </a:prstGeom>
        </p:spPr>
      </p:pic>
      <p:pic>
        <p:nvPicPr>
          <p:cNvPr id="23" name="Grafik 22">
            <a:extLst>
              <a:ext uri="{FF2B5EF4-FFF2-40B4-BE49-F238E27FC236}">
                <a16:creationId xmlns:a16="http://schemas.microsoft.com/office/drawing/2014/main" id="{9E9EC87B-AB3B-4A97-9557-0875E0955474}"/>
              </a:ext>
            </a:extLst>
          </p:cNvPr>
          <p:cNvPicPr>
            <a:picLocks noChangeAspect="1"/>
          </p:cNvPicPr>
          <p:nvPr/>
        </p:nvPicPr>
        <p:blipFill>
          <a:blip r:embed="rId7"/>
          <a:stretch>
            <a:fillRect/>
          </a:stretch>
        </p:blipFill>
        <p:spPr>
          <a:xfrm>
            <a:off x="6287606" y="1104900"/>
            <a:ext cx="4485950" cy="5753100"/>
          </a:xfrm>
          <a:prstGeom prst="rect">
            <a:avLst/>
          </a:prstGeom>
        </p:spPr>
      </p:pic>
      <p:pic>
        <p:nvPicPr>
          <p:cNvPr id="28" name="Grafik 27">
            <a:extLst>
              <a:ext uri="{FF2B5EF4-FFF2-40B4-BE49-F238E27FC236}">
                <a16:creationId xmlns:a16="http://schemas.microsoft.com/office/drawing/2014/main" id="{94075E2A-159E-D460-0464-F2D2240A455B}"/>
              </a:ext>
            </a:extLst>
          </p:cNvPr>
          <p:cNvPicPr>
            <a:picLocks noChangeAspect="1"/>
          </p:cNvPicPr>
          <p:nvPr/>
        </p:nvPicPr>
        <p:blipFill>
          <a:blip r:embed="rId8"/>
          <a:stretch>
            <a:fillRect/>
          </a:stretch>
        </p:blipFill>
        <p:spPr>
          <a:xfrm>
            <a:off x="5842752" y="1104900"/>
            <a:ext cx="4475420" cy="5753100"/>
          </a:xfrm>
          <a:prstGeom prst="rect">
            <a:avLst/>
          </a:prstGeom>
        </p:spPr>
      </p:pic>
      <p:pic>
        <p:nvPicPr>
          <p:cNvPr id="30" name="Grafik 29">
            <a:extLst>
              <a:ext uri="{FF2B5EF4-FFF2-40B4-BE49-F238E27FC236}">
                <a16:creationId xmlns:a16="http://schemas.microsoft.com/office/drawing/2014/main" id="{8B9BB820-DC5C-03AF-6EB5-4D8AAE11D957}"/>
              </a:ext>
            </a:extLst>
          </p:cNvPr>
          <p:cNvPicPr>
            <a:picLocks noChangeAspect="1"/>
          </p:cNvPicPr>
          <p:nvPr/>
        </p:nvPicPr>
        <p:blipFill>
          <a:blip r:embed="rId9"/>
          <a:stretch>
            <a:fillRect/>
          </a:stretch>
        </p:blipFill>
        <p:spPr>
          <a:xfrm>
            <a:off x="5375844" y="1104900"/>
            <a:ext cx="4485950" cy="5753100"/>
          </a:xfrm>
          <a:prstGeom prst="rect">
            <a:avLst/>
          </a:prstGeom>
        </p:spPr>
      </p:pic>
      <p:pic>
        <p:nvPicPr>
          <p:cNvPr id="32" name="Grafik 31">
            <a:extLst>
              <a:ext uri="{FF2B5EF4-FFF2-40B4-BE49-F238E27FC236}">
                <a16:creationId xmlns:a16="http://schemas.microsoft.com/office/drawing/2014/main" id="{92F99E2E-4F62-CA80-AA4B-665200DEA078}"/>
              </a:ext>
            </a:extLst>
          </p:cNvPr>
          <p:cNvPicPr>
            <a:picLocks noChangeAspect="1"/>
          </p:cNvPicPr>
          <p:nvPr/>
        </p:nvPicPr>
        <p:blipFill>
          <a:blip r:embed="rId10"/>
          <a:stretch>
            <a:fillRect/>
          </a:stretch>
        </p:blipFill>
        <p:spPr>
          <a:xfrm>
            <a:off x="4927056" y="1104900"/>
            <a:ext cx="4475420" cy="5753100"/>
          </a:xfrm>
          <a:prstGeom prst="rect">
            <a:avLst/>
          </a:prstGeom>
        </p:spPr>
      </p:pic>
      <p:pic>
        <p:nvPicPr>
          <p:cNvPr id="34" name="Grafik 33">
            <a:extLst>
              <a:ext uri="{FF2B5EF4-FFF2-40B4-BE49-F238E27FC236}">
                <a16:creationId xmlns:a16="http://schemas.microsoft.com/office/drawing/2014/main" id="{D366609D-1E74-5625-3A5C-B9AD8249E96A}"/>
              </a:ext>
            </a:extLst>
          </p:cNvPr>
          <p:cNvPicPr>
            <a:picLocks noChangeAspect="1"/>
          </p:cNvPicPr>
          <p:nvPr/>
        </p:nvPicPr>
        <p:blipFill>
          <a:blip r:embed="rId11"/>
          <a:stretch>
            <a:fillRect/>
          </a:stretch>
        </p:blipFill>
        <p:spPr>
          <a:xfrm>
            <a:off x="4464055" y="1115291"/>
            <a:ext cx="4475420" cy="5753100"/>
          </a:xfrm>
          <a:prstGeom prst="rect">
            <a:avLst/>
          </a:prstGeom>
        </p:spPr>
      </p:pic>
      <p:pic>
        <p:nvPicPr>
          <p:cNvPr id="36" name="Grafik 35">
            <a:extLst>
              <a:ext uri="{FF2B5EF4-FFF2-40B4-BE49-F238E27FC236}">
                <a16:creationId xmlns:a16="http://schemas.microsoft.com/office/drawing/2014/main" id="{A9953589-46AE-3897-79EB-5D5567717456}"/>
              </a:ext>
            </a:extLst>
          </p:cNvPr>
          <p:cNvPicPr>
            <a:picLocks noChangeAspect="1"/>
          </p:cNvPicPr>
          <p:nvPr/>
        </p:nvPicPr>
        <p:blipFill>
          <a:blip r:embed="rId12"/>
          <a:stretch>
            <a:fillRect/>
          </a:stretch>
        </p:blipFill>
        <p:spPr>
          <a:xfrm>
            <a:off x="3992208" y="1104900"/>
            <a:ext cx="4485950" cy="5753100"/>
          </a:xfrm>
          <a:prstGeom prst="rect">
            <a:avLst/>
          </a:prstGeom>
        </p:spPr>
      </p:pic>
      <p:pic>
        <p:nvPicPr>
          <p:cNvPr id="38" name="Grafik 37">
            <a:extLst>
              <a:ext uri="{FF2B5EF4-FFF2-40B4-BE49-F238E27FC236}">
                <a16:creationId xmlns:a16="http://schemas.microsoft.com/office/drawing/2014/main" id="{A0E86454-0FED-8EF7-B065-DAB766CAD7E4}"/>
              </a:ext>
            </a:extLst>
          </p:cNvPr>
          <p:cNvPicPr>
            <a:picLocks noChangeAspect="1"/>
          </p:cNvPicPr>
          <p:nvPr/>
        </p:nvPicPr>
        <p:blipFill>
          <a:blip r:embed="rId13"/>
          <a:stretch>
            <a:fillRect/>
          </a:stretch>
        </p:blipFill>
        <p:spPr>
          <a:xfrm>
            <a:off x="3569524" y="1104900"/>
            <a:ext cx="4475420" cy="5753100"/>
          </a:xfrm>
          <a:prstGeom prst="rect">
            <a:avLst/>
          </a:prstGeom>
        </p:spPr>
      </p:pic>
      <p:pic>
        <p:nvPicPr>
          <p:cNvPr id="40" name="Grafik 39">
            <a:extLst>
              <a:ext uri="{FF2B5EF4-FFF2-40B4-BE49-F238E27FC236}">
                <a16:creationId xmlns:a16="http://schemas.microsoft.com/office/drawing/2014/main" id="{7A0D64A2-186A-C8E1-C103-F14B025ADDB9}"/>
              </a:ext>
            </a:extLst>
          </p:cNvPr>
          <p:cNvPicPr>
            <a:picLocks noChangeAspect="1"/>
          </p:cNvPicPr>
          <p:nvPr/>
        </p:nvPicPr>
        <p:blipFill>
          <a:blip r:embed="rId14"/>
          <a:stretch>
            <a:fillRect/>
          </a:stretch>
        </p:blipFill>
        <p:spPr>
          <a:xfrm>
            <a:off x="3148214" y="1104900"/>
            <a:ext cx="4475420" cy="5753100"/>
          </a:xfrm>
          <a:prstGeom prst="rect">
            <a:avLst/>
          </a:prstGeom>
        </p:spPr>
      </p:pic>
      <p:pic>
        <p:nvPicPr>
          <p:cNvPr id="42" name="Grafik 41">
            <a:extLst>
              <a:ext uri="{FF2B5EF4-FFF2-40B4-BE49-F238E27FC236}">
                <a16:creationId xmlns:a16="http://schemas.microsoft.com/office/drawing/2014/main" id="{6592E475-1F97-F6C9-1E76-F66246E1CF05}"/>
              </a:ext>
            </a:extLst>
          </p:cNvPr>
          <p:cNvPicPr>
            <a:picLocks noChangeAspect="1"/>
          </p:cNvPicPr>
          <p:nvPr/>
        </p:nvPicPr>
        <p:blipFill>
          <a:blip r:embed="rId15"/>
          <a:stretch>
            <a:fillRect/>
          </a:stretch>
        </p:blipFill>
        <p:spPr>
          <a:xfrm>
            <a:off x="2691837" y="1115291"/>
            <a:ext cx="4475420" cy="5753100"/>
          </a:xfrm>
          <a:prstGeom prst="rect">
            <a:avLst/>
          </a:prstGeom>
        </p:spPr>
      </p:pic>
      <p:pic>
        <p:nvPicPr>
          <p:cNvPr id="44" name="Grafik 43">
            <a:extLst>
              <a:ext uri="{FF2B5EF4-FFF2-40B4-BE49-F238E27FC236}">
                <a16:creationId xmlns:a16="http://schemas.microsoft.com/office/drawing/2014/main" id="{A0ED2B1C-25FF-A166-4BF5-743FE2CE4DEA}"/>
              </a:ext>
            </a:extLst>
          </p:cNvPr>
          <p:cNvPicPr>
            <a:picLocks noChangeAspect="1"/>
          </p:cNvPicPr>
          <p:nvPr/>
        </p:nvPicPr>
        <p:blipFill>
          <a:blip r:embed="rId16"/>
          <a:stretch>
            <a:fillRect/>
          </a:stretch>
        </p:blipFill>
        <p:spPr>
          <a:xfrm>
            <a:off x="2233635" y="1104900"/>
            <a:ext cx="4485950" cy="5753100"/>
          </a:xfrm>
          <a:prstGeom prst="rect">
            <a:avLst/>
          </a:prstGeom>
        </p:spPr>
      </p:pic>
      <p:pic>
        <p:nvPicPr>
          <p:cNvPr id="46" name="Grafik 45">
            <a:extLst>
              <a:ext uri="{FF2B5EF4-FFF2-40B4-BE49-F238E27FC236}">
                <a16:creationId xmlns:a16="http://schemas.microsoft.com/office/drawing/2014/main" id="{BEB24E4A-1895-4CC8-404C-86C50A3B936C}"/>
              </a:ext>
            </a:extLst>
          </p:cNvPr>
          <p:cNvPicPr>
            <a:picLocks noChangeAspect="1"/>
          </p:cNvPicPr>
          <p:nvPr/>
        </p:nvPicPr>
        <p:blipFill>
          <a:blip r:embed="rId17"/>
          <a:stretch>
            <a:fillRect/>
          </a:stretch>
        </p:blipFill>
        <p:spPr>
          <a:xfrm>
            <a:off x="1790190" y="1115291"/>
            <a:ext cx="4475420" cy="5753100"/>
          </a:xfrm>
          <a:prstGeom prst="rect">
            <a:avLst/>
          </a:prstGeom>
        </p:spPr>
      </p:pic>
      <p:pic>
        <p:nvPicPr>
          <p:cNvPr id="48" name="Grafik 47">
            <a:extLst>
              <a:ext uri="{FF2B5EF4-FFF2-40B4-BE49-F238E27FC236}">
                <a16:creationId xmlns:a16="http://schemas.microsoft.com/office/drawing/2014/main" id="{3B579DC6-6F28-79D3-CE3C-390229D9BB9D}"/>
              </a:ext>
            </a:extLst>
          </p:cNvPr>
          <p:cNvPicPr>
            <a:picLocks noChangeAspect="1"/>
          </p:cNvPicPr>
          <p:nvPr/>
        </p:nvPicPr>
        <p:blipFill>
          <a:blip r:embed="rId18"/>
          <a:stretch>
            <a:fillRect/>
          </a:stretch>
        </p:blipFill>
        <p:spPr>
          <a:xfrm>
            <a:off x="1324777" y="1125682"/>
            <a:ext cx="4485950" cy="5753100"/>
          </a:xfrm>
          <a:prstGeom prst="rect">
            <a:avLst/>
          </a:prstGeom>
        </p:spPr>
      </p:pic>
      <p:pic>
        <p:nvPicPr>
          <p:cNvPr id="50" name="Grafik 49">
            <a:extLst>
              <a:ext uri="{FF2B5EF4-FFF2-40B4-BE49-F238E27FC236}">
                <a16:creationId xmlns:a16="http://schemas.microsoft.com/office/drawing/2014/main" id="{0560070B-E540-81CE-AC15-733DB2A32E93}"/>
              </a:ext>
            </a:extLst>
          </p:cNvPr>
          <p:cNvPicPr>
            <a:picLocks noChangeAspect="1"/>
          </p:cNvPicPr>
          <p:nvPr/>
        </p:nvPicPr>
        <p:blipFill>
          <a:blip r:embed="rId19"/>
          <a:stretch>
            <a:fillRect/>
          </a:stretch>
        </p:blipFill>
        <p:spPr>
          <a:xfrm>
            <a:off x="908518" y="1115291"/>
            <a:ext cx="4475420" cy="5753100"/>
          </a:xfrm>
          <a:prstGeom prst="rect">
            <a:avLst/>
          </a:prstGeom>
        </p:spPr>
      </p:pic>
      <p:pic>
        <p:nvPicPr>
          <p:cNvPr id="52" name="Grafik 51">
            <a:extLst>
              <a:ext uri="{FF2B5EF4-FFF2-40B4-BE49-F238E27FC236}">
                <a16:creationId xmlns:a16="http://schemas.microsoft.com/office/drawing/2014/main" id="{FF817123-A45A-E889-7A72-79118517753C}"/>
              </a:ext>
            </a:extLst>
          </p:cNvPr>
          <p:cNvPicPr>
            <a:picLocks noChangeAspect="1"/>
          </p:cNvPicPr>
          <p:nvPr/>
        </p:nvPicPr>
        <p:blipFill>
          <a:blip r:embed="rId20"/>
          <a:stretch>
            <a:fillRect/>
          </a:stretch>
        </p:blipFill>
        <p:spPr>
          <a:xfrm>
            <a:off x="428431" y="1104900"/>
            <a:ext cx="4485950" cy="5753100"/>
          </a:xfrm>
          <a:prstGeom prst="rect">
            <a:avLst/>
          </a:prstGeom>
        </p:spPr>
      </p:pic>
      <p:pic>
        <p:nvPicPr>
          <p:cNvPr id="54" name="Grafik 53">
            <a:extLst>
              <a:ext uri="{FF2B5EF4-FFF2-40B4-BE49-F238E27FC236}">
                <a16:creationId xmlns:a16="http://schemas.microsoft.com/office/drawing/2014/main" id="{52DE6099-F5F4-6151-B6ED-1B3C0F4A3C80}"/>
              </a:ext>
            </a:extLst>
          </p:cNvPr>
          <p:cNvPicPr>
            <a:picLocks noChangeAspect="1"/>
          </p:cNvPicPr>
          <p:nvPr/>
        </p:nvPicPr>
        <p:blipFill>
          <a:blip r:embed="rId21"/>
          <a:stretch>
            <a:fillRect/>
          </a:stretch>
        </p:blipFill>
        <p:spPr>
          <a:xfrm>
            <a:off x="0" y="1104900"/>
            <a:ext cx="4485950" cy="5753100"/>
          </a:xfrm>
          <a:prstGeom prst="rect">
            <a:avLst/>
          </a:prstGeom>
        </p:spPr>
      </p:pic>
      <p:sp>
        <p:nvSpPr>
          <p:cNvPr id="55" name="Textfeld 54">
            <a:extLst>
              <a:ext uri="{FF2B5EF4-FFF2-40B4-BE49-F238E27FC236}">
                <a16:creationId xmlns:a16="http://schemas.microsoft.com/office/drawing/2014/main" id="{886BAD6B-4E1C-68C6-53D2-E3AE5117DBE4}"/>
              </a:ext>
            </a:extLst>
          </p:cNvPr>
          <p:cNvSpPr txBox="1"/>
          <p:nvPr/>
        </p:nvSpPr>
        <p:spPr>
          <a:xfrm>
            <a:off x="8610972" y="805937"/>
            <a:ext cx="2975495" cy="261610"/>
          </a:xfrm>
          <a:prstGeom prst="rect">
            <a:avLst/>
          </a:prstGeom>
          <a:noFill/>
        </p:spPr>
        <p:txBody>
          <a:bodyPr wrap="square" rtlCol="0">
            <a:spAutoFit/>
          </a:bodyPr>
          <a:lstStyle/>
          <a:p>
            <a:r>
              <a:rPr lang="de-DE" sz="800" dirty="0">
                <a:latin typeface="Aptos"/>
              </a:rPr>
              <a:t>Quelle: https://documents-mk.blogspot.com/</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2000"/>
                                  </p:stCondLst>
                                  <p:childTnLst>
                                    <p:set>
                                      <p:cBhvr>
                                        <p:cTn id="9" dur="1" fill="hold">
                                          <p:stCondLst>
                                            <p:cond delay="0"/>
                                          </p:stCondLst>
                                        </p:cTn>
                                        <p:tgtEl>
                                          <p:spTgt spid="19"/>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nodeType="afterEffect">
                                  <p:stCondLst>
                                    <p:cond delay="200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4000"/>
                            </p:stCondLst>
                            <p:childTnLst>
                              <p:par>
                                <p:cTn id="14" presetID="1" presetClass="entr" presetSubtype="0" fill="hold" nodeType="afterEffect">
                                  <p:stCondLst>
                                    <p:cond delay="200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6000"/>
                            </p:stCondLst>
                            <p:childTnLst>
                              <p:par>
                                <p:cTn id="17" presetID="1" presetClass="entr" presetSubtype="0" fill="hold" nodeType="afterEffect">
                                  <p:stCondLst>
                                    <p:cond delay="2000"/>
                                  </p:stCondLst>
                                  <p:childTnLst>
                                    <p:set>
                                      <p:cBhvr>
                                        <p:cTn id="18" dur="1" fill="hold">
                                          <p:stCondLst>
                                            <p:cond delay="0"/>
                                          </p:stCondLst>
                                        </p:cTn>
                                        <p:tgtEl>
                                          <p:spTgt spid="28"/>
                                        </p:tgtEl>
                                        <p:attrNameLst>
                                          <p:attrName>style.visibility</p:attrName>
                                        </p:attrNameLst>
                                      </p:cBhvr>
                                      <p:to>
                                        <p:strVal val="visible"/>
                                      </p:to>
                                    </p:set>
                                  </p:childTnLst>
                                </p:cTn>
                              </p:par>
                            </p:childTnLst>
                          </p:cTn>
                        </p:par>
                        <p:par>
                          <p:cTn id="19" fill="hold">
                            <p:stCondLst>
                              <p:cond delay="8000"/>
                            </p:stCondLst>
                            <p:childTnLst>
                              <p:par>
                                <p:cTn id="20" presetID="1" presetClass="entr" presetSubtype="0" fill="hold" nodeType="afterEffect">
                                  <p:stCondLst>
                                    <p:cond delay="20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10000"/>
                            </p:stCondLst>
                            <p:childTnLst>
                              <p:par>
                                <p:cTn id="23" presetID="1" presetClass="entr" presetSubtype="0" fill="hold" nodeType="afterEffect">
                                  <p:stCondLst>
                                    <p:cond delay="2000"/>
                                  </p:stCondLst>
                                  <p:childTnLst>
                                    <p:set>
                                      <p:cBhvr>
                                        <p:cTn id="24" dur="1" fill="hold">
                                          <p:stCondLst>
                                            <p:cond delay="0"/>
                                          </p:stCondLst>
                                        </p:cTn>
                                        <p:tgtEl>
                                          <p:spTgt spid="32"/>
                                        </p:tgtEl>
                                        <p:attrNameLst>
                                          <p:attrName>style.visibility</p:attrName>
                                        </p:attrNameLst>
                                      </p:cBhvr>
                                      <p:to>
                                        <p:strVal val="visible"/>
                                      </p:to>
                                    </p:set>
                                  </p:childTnLst>
                                </p:cTn>
                              </p:par>
                            </p:childTnLst>
                          </p:cTn>
                        </p:par>
                        <p:par>
                          <p:cTn id="25" fill="hold">
                            <p:stCondLst>
                              <p:cond delay="12000"/>
                            </p:stCondLst>
                            <p:childTnLst>
                              <p:par>
                                <p:cTn id="26" presetID="1" presetClass="entr" presetSubtype="0" fill="hold" nodeType="afterEffect">
                                  <p:stCondLst>
                                    <p:cond delay="2000"/>
                                  </p:stCondLst>
                                  <p:childTnLst>
                                    <p:set>
                                      <p:cBhvr>
                                        <p:cTn id="27" dur="1" fill="hold">
                                          <p:stCondLst>
                                            <p:cond delay="0"/>
                                          </p:stCondLst>
                                        </p:cTn>
                                        <p:tgtEl>
                                          <p:spTgt spid="34"/>
                                        </p:tgtEl>
                                        <p:attrNameLst>
                                          <p:attrName>style.visibility</p:attrName>
                                        </p:attrNameLst>
                                      </p:cBhvr>
                                      <p:to>
                                        <p:strVal val="visible"/>
                                      </p:to>
                                    </p:set>
                                  </p:childTnLst>
                                </p:cTn>
                              </p:par>
                            </p:childTnLst>
                          </p:cTn>
                        </p:par>
                        <p:par>
                          <p:cTn id="28" fill="hold">
                            <p:stCondLst>
                              <p:cond delay="14000"/>
                            </p:stCondLst>
                            <p:childTnLst>
                              <p:par>
                                <p:cTn id="29" presetID="1" presetClass="entr" presetSubtype="0" fill="hold" nodeType="afterEffect">
                                  <p:stCondLst>
                                    <p:cond delay="2000"/>
                                  </p:stCondLst>
                                  <p:childTnLst>
                                    <p:set>
                                      <p:cBhvr>
                                        <p:cTn id="30" dur="1" fill="hold">
                                          <p:stCondLst>
                                            <p:cond delay="0"/>
                                          </p:stCondLst>
                                        </p:cTn>
                                        <p:tgtEl>
                                          <p:spTgt spid="36"/>
                                        </p:tgtEl>
                                        <p:attrNameLst>
                                          <p:attrName>style.visibility</p:attrName>
                                        </p:attrNameLst>
                                      </p:cBhvr>
                                      <p:to>
                                        <p:strVal val="visible"/>
                                      </p:to>
                                    </p:set>
                                  </p:childTnLst>
                                </p:cTn>
                              </p:par>
                            </p:childTnLst>
                          </p:cTn>
                        </p:par>
                        <p:par>
                          <p:cTn id="31" fill="hold">
                            <p:stCondLst>
                              <p:cond delay="16000"/>
                            </p:stCondLst>
                            <p:childTnLst>
                              <p:par>
                                <p:cTn id="32" presetID="1" presetClass="entr" presetSubtype="0" fill="hold" nodeType="afterEffect">
                                  <p:stCondLst>
                                    <p:cond delay="2000"/>
                                  </p:stCondLst>
                                  <p:childTnLst>
                                    <p:set>
                                      <p:cBhvr>
                                        <p:cTn id="33" dur="1" fill="hold">
                                          <p:stCondLst>
                                            <p:cond delay="0"/>
                                          </p:stCondLst>
                                        </p:cTn>
                                        <p:tgtEl>
                                          <p:spTgt spid="38"/>
                                        </p:tgtEl>
                                        <p:attrNameLst>
                                          <p:attrName>style.visibility</p:attrName>
                                        </p:attrNameLst>
                                      </p:cBhvr>
                                      <p:to>
                                        <p:strVal val="visible"/>
                                      </p:to>
                                    </p:set>
                                  </p:childTnLst>
                                </p:cTn>
                              </p:par>
                            </p:childTnLst>
                          </p:cTn>
                        </p:par>
                        <p:par>
                          <p:cTn id="34" fill="hold">
                            <p:stCondLst>
                              <p:cond delay="18000"/>
                            </p:stCondLst>
                            <p:childTnLst>
                              <p:par>
                                <p:cTn id="35" presetID="1" presetClass="entr" presetSubtype="0" fill="hold" nodeType="afterEffect">
                                  <p:stCondLst>
                                    <p:cond delay="2000"/>
                                  </p:stCondLst>
                                  <p:childTnLst>
                                    <p:set>
                                      <p:cBhvr>
                                        <p:cTn id="36" dur="1" fill="hold">
                                          <p:stCondLst>
                                            <p:cond delay="0"/>
                                          </p:stCondLst>
                                        </p:cTn>
                                        <p:tgtEl>
                                          <p:spTgt spid="40"/>
                                        </p:tgtEl>
                                        <p:attrNameLst>
                                          <p:attrName>style.visibility</p:attrName>
                                        </p:attrNameLst>
                                      </p:cBhvr>
                                      <p:to>
                                        <p:strVal val="visible"/>
                                      </p:to>
                                    </p:set>
                                  </p:childTnLst>
                                </p:cTn>
                              </p:par>
                            </p:childTnLst>
                          </p:cTn>
                        </p:par>
                        <p:par>
                          <p:cTn id="37" fill="hold">
                            <p:stCondLst>
                              <p:cond delay="20000"/>
                            </p:stCondLst>
                            <p:childTnLst>
                              <p:par>
                                <p:cTn id="38" presetID="1" presetClass="entr" presetSubtype="0" fill="hold" nodeType="afterEffect">
                                  <p:stCondLst>
                                    <p:cond delay="2000"/>
                                  </p:stCondLst>
                                  <p:childTnLst>
                                    <p:set>
                                      <p:cBhvr>
                                        <p:cTn id="39" dur="1" fill="hold">
                                          <p:stCondLst>
                                            <p:cond delay="0"/>
                                          </p:stCondLst>
                                        </p:cTn>
                                        <p:tgtEl>
                                          <p:spTgt spid="42"/>
                                        </p:tgtEl>
                                        <p:attrNameLst>
                                          <p:attrName>style.visibility</p:attrName>
                                        </p:attrNameLst>
                                      </p:cBhvr>
                                      <p:to>
                                        <p:strVal val="visible"/>
                                      </p:to>
                                    </p:set>
                                  </p:childTnLst>
                                </p:cTn>
                              </p:par>
                            </p:childTnLst>
                          </p:cTn>
                        </p:par>
                        <p:par>
                          <p:cTn id="40" fill="hold">
                            <p:stCondLst>
                              <p:cond delay="22000"/>
                            </p:stCondLst>
                            <p:childTnLst>
                              <p:par>
                                <p:cTn id="41" presetID="1" presetClass="entr" presetSubtype="0" fill="hold" nodeType="afterEffect">
                                  <p:stCondLst>
                                    <p:cond delay="2000"/>
                                  </p:stCondLst>
                                  <p:childTnLst>
                                    <p:set>
                                      <p:cBhvr>
                                        <p:cTn id="42" dur="1" fill="hold">
                                          <p:stCondLst>
                                            <p:cond delay="0"/>
                                          </p:stCondLst>
                                        </p:cTn>
                                        <p:tgtEl>
                                          <p:spTgt spid="44"/>
                                        </p:tgtEl>
                                        <p:attrNameLst>
                                          <p:attrName>style.visibility</p:attrName>
                                        </p:attrNameLst>
                                      </p:cBhvr>
                                      <p:to>
                                        <p:strVal val="visible"/>
                                      </p:to>
                                    </p:set>
                                  </p:childTnLst>
                                </p:cTn>
                              </p:par>
                            </p:childTnLst>
                          </p:cTn>
                        </p:par>
                        <p:par>
                          <p:cTn id="43" fill="hold">
                            <p:stCondLst>
                              <p:cond delay="24000"/>
                            </p:stCondLst>
                            <p:childTnLst>
                              <p:par>
                                <p:cTn id="44" presetID="1" presetClass="entr" presetSubtype="0" fill="hold" nodeType="afterEffect">
                                  <p:stCondLst>
                                    <p:cond delay="2000"/>
                                  </p:stCondLst>
                                  <p:childTnLst>
                                    <p:set>
                                      <p:cBhvr>
                                        <p:cTn id="45" dur="1" fill="hold">
                                          <p:stCondLst>
                                            <p:cond delay="0"/>
                                          </p:stCondLst>
                                        </p:cTn>
                                        <p:tgtEl>
                                          <p:spTgt spid="46"/>
                                        </p:tgtEl>
                                        <p:attrNameLst>
                                          <p:attrName>style.visibility</p:attrName>
                                        </p:attrNameLst>
                                      </p:cBhvr>
                                      <p:to>
                                        <p:strVal val="visible"/>
                                      </p:to>
                                    </p:set>
                                  </p:childTnLst>
                                </p:cTn>
                              </p:par>
                            </p:childTnLst>
                          </p:cTn>
                        </p:par>
                        <p:par>
                          <p:cTn id="46" fill="hold">
                            <p:stCondLst>
                              <p:cond delay="26000"/>
                            </p:stCondLst>
                            <p:childTnLst>
                              <p:par>
                                <p:cTn id="47" presetID="1" presetClass="entr" presetSubtype="0" fill="hold" nodeType="afterEffect">
                                  <p:stCondLst>
                                    <p:cond delay="2000"/>
                                  </p:stCondLst>
                                  <p:childTnLst>
                                    <p:set>
                                      <p:cBhvr>
                                        <p:cTn id="48" dur="1" fill="hold">
                                          <p:stCondLst>
                                            <p:cond delay="0"/>
                                          </p:stCondLst>
                                        </p:cTn>
                                        <p:tgtEl>
                                          <p:spTgt spid="48"/>
                                        </p:tgtEl>
                                        <p:attrNameLst>
                                          <p:attrName>style.visibility</p:attrName>
                                        </p:attrNameLst>
                                      </p:cBhvr>
                                      <p:to>
                                        <p:strVal val="visible"/>
                                      </p:to>
                                    </p:set>
                                  </p:childTnLst>
                                </p:cTn>
                              </p:par>
                            </p:childTnLst>
                          </p:cTn>
                        </p:par>
                        <p:par>
                          <p:cTn id="49" fill="hold">
                            <p:stCondLst>
                              <p:cond delay="28000"/>
                            </p:stCondLst>
                            <p:childTnLst>
                              <p:par>
                                <p:cTn id="50" presetID="1" presetClass="entr" presetSubtype="0" fill="hold" nodeType="afterEffect">
                                  <p:stCondLst>
                                    <p:cond delay="2000"/>
                                  </p:stCondLst>
                                  <p:childTnLst>
                                    <p:set>
                                      <p:cBhvr>
                                        <p:cTn id="51" dur="1" fill="hold">
                                          <p:stCondLst>
                                            <p:cond delay="0"/>
                                          </p:stCondLst>
                                        </p:cTn>
                                        <p:tgtEl>
                                          <p:spTgt spid="50"/>
                                        </p:tgtEl>
                                        <p:attrNameLst>
                                          <p:attrName>style.visibility</p:attrName>
                                        </p:attrNameLst>
                                      </p:cBhvr>
                                      <p:to>
                                        <p:strVal val="visible"/>
                                      </p:to>
                                    </p:set>
                                  </p:childTnLst>
                                </p:cTn>
                              </p:par>
                            </p:childTnLst>
                          </p:cTn>
                        </p:par>
                        <p:par>
                          <p:cTn id="52" fill="hold">
                            <p:stCondLst>
                              <p:cond delay="30000"/>
                            </p:stCondLst>
                            <p:childTnLst>
                              <p:par>
                                <p:cTn id="53" presetID="1" presetClass="entr" presetSubtype="0" fill="hold" nodeType="afterEffect">
                                  <p:stCondLst>
                                    <p:cond delay="2000"/>
                                  </p:stCondLst>
                                  <p:childTnLst>
                                    <p:set>
                                      <p:cBhvr>
                                        <p:cTn id="54" dur="1" fill="hold">
                                          <p:stCondLst>
                                            <p:cond delay="0"/>
                                          </p:stCondLst>
                                        </p:cTn>
                                        <p:tgtEl>
                                          <p:spTgt spid="52"/>
                                        </p:tgtEl>
                                        <p:attrNameLst>
                                          <p:attrName>style.visibility</p:attrName>
                                        </p:attrNameLst>
                                      </p:cBhvr>
                                      <p:to>
                                        <p:strVal val="visible"/>
                                      </p:to>
                                    </p:set>
                                  </p:childTnLst>
                                </p:cTn>
                              </p:par>
                            </p:childTnLst>
                          </p:cTn>
                        </p:par>
                        <p:par>
                          <p:cTn id="55" fill="hold">
                            <p:stCondLst>
                              <p:cond delay="32000"/>
                            </p:stCondLst>
                            <p:childTnLst>
                              <p:par>
                                <p:cTn id="56" presetID="1" presetClass="entr" presetSubtype="0" fill="hold" nodeType="afterEffect">
                                  <p:stCondLst>
                                    <p:cond delay="2000"/>
                                  </p:stCondLst>
                                  <p:childTnLst>
                                    <p:set>
                                      <p:cBhvr>
                                        <p:cTn id="57"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E0F95-F5F4-A7A7-3E06-1A1F5E2FD3BC}"/>
            </a:ext>
          </a:extLst>
        </p:cNvPr>
        <p:cNvGrpSpPr/>
        <p:nvPr/>
      </p:nvGrpSpPr>
      <p:grpSpPr>
        <a:xfrm>
          <a:off x="0" y="0"/>
          <a:ext cx="0" cy="0"/>
          <a:chOff x="0" y="0"/>
          <a:chExt cx="0" cy="0"/>
        </a:xfrm>
      </p:grpSpPr>
      <p:pic>
        <p:nvPicPr>
          <p:cNvPr id="13" name="Picture 25" descr="allgemein.png">
            <a:extLst>
              <a:ext uri="{FF2B5EF4-FFF2-40B4-BE49-F238E27FC236}">
                <a16:creationId xmlns:a16="http://schemas.microsoft.com/office/drawing/2014/main" id="{F2F2968E-C9A2-7868-9B36-2B2FE41EA5DA}"/>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061909ED-E50A-C86C-8A45-FE6C6BF1FD67}"/>
              </a:ext>
            </a:extLst>
          </p:cNvPr>
          <p:cNvSpPr/>
          <p:nvPr/>
        </p:nvSpPr>
        <p:spPr>
          <a:xfrm>
            <a:off x="3258588" y="415168"/>
            <a:ext cx="6446520" cy="502920"/>
          </a:xfrm>
          <a:prstGeom prst="rect">
            <a:avLst/>
          </a:prstGeom>
          <a:noFill/>
          <a:ln/>
        </p:spPr>
        <p:txBody>
          <a:bodyPr wrap="square" lIns="0" tIns="0" rIns="0" bIns="0" rtlCol="0" anchor="ctr"/>
          <a:lstStyle/>
          <a:p>
            <a:pPr marL="0" indent="0">
              <a:buNone/>
            </a:pPr>
            <a:r>
              <a:rPr sz="2800" b="1">
                <a:latin typeface="Aptos Display"/>
              </a:rPr>
              <a:t>Stickerei – regionale Muster und Details</a:t>
            </a:r>
            <a:endParaRPr lang="en-US" sz="2700" dirty="0"/>
          </a:p>
        </p:txBody>
      </p:sp>
      <p:sp>
        <p:nvSpPr>
          <p:cNvPr id="3" name="Text 1">
            <a:extLst>
              <a:ext uri="{FF2B5EF4-FFF2-40B4-BE49-F238E27FC236}">
                <a16:creationId xmlns:a16="http://schemas.microsoft.com/office/drawing/2014/main" id="{C6937267-035F-99E9-6C84-ACBDEF07A469}"/>
              </a:ext>
            </a:extLst>
          </p:cNvPr>
          <p:cNvSpPr/>
          <p:nvPr/>
        </p:nvSpPr>
        <p:spPr>
          <a:xfrm>
            <a:off x="3258588" y="737210"/>
            <a:ext cx="6391656" cy="347472"/>
          </a:xfrm>
          <a:prstGeom prst="rect">
            <a:avLst/>
          </a:prstGeom>
          <a:noFill/>
          <a:ln/>
        </p:spPr>
        <p:txBody>
          <a:bodyPr wrap="square" lIns="0" tIns="0" rIns="0" bIns="0" rtlCol="0" anchor="ctr"/>
          <a:lstStyle/>
          <a:p>
            <a:pPr marL="0" indent="0">
              <a:buNone/>
            </a:pPr>
            <a:r>
              <a:rPr sz="1700" b="0">
                <a:latin typeface="Aptos"/>
              </a:rPr>
              <a:t>Geometrie, Farbe und handwerkliche Präzision</a:t>
            </a:r>
            <a:endParaRPr lang="en-US" sz="1200" dirty="0"/>
          </a:p>
        </p:txBody>
      </p:sp>
      <p:sp>
        <p:nvSpPr>
          <p:cNvPr id="7" name="Text 5">
            <a:extLst>
              <a:ext uri="{FF2B5EF4-FFF2-40B4-BE49-F238E27FC236}">
                <a16:creationId xmlns:a16="http://schemas.microsoft.com/office/drawing/2014/main" id="{F844AB0B-1497-5BBA-6E9A-63A53D4163A7}"/>
              </a:ext>
            </a:extLst>
          </p:cNvPr>
          <p:cNvSpPr/>
          <p:nvPr/>
        </p:nvSpPr>
        <p:spPr>
          <a:xfrm>
            <a:off x="2672957" y="1318738"/>
            <a:ext cx="4355679"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Kreuzstich und weitere Zähltechniken</a:t>
            </a:r>
            <a:endParaRPr lang="en-US" sz="1700" dirty="0"/>
          </a:p>
          <a:p>
            <a:pPr marL="177800" indent="-177800" algn="l">
              <a:buSzPct val="100000"/>
              <a:buChar char="•"/>
            </a:pPr>
            <a:r>
              <a:rPr lang="en-US" sz="1600" dirty="0">
                <a:solidFill>
                  <a:srgbClr val="302A26"/>
                </a:solidFill>
                <a:latin typeface="Aptos"/>
              </a:rPr>
              <a:t>Kräftiges Rot mit dunklen Akzenten</a:t>
            </a:r>
            <a:endParaRPr lang="en-US" sz="1700" dirty="0"/>
          </a:p>
          <a:p>
            <a:pPr marL="177800" indent="-177800" algn="l">
              <a:buSzPct val="100000"/>
              <a:buChar char="•"/>
            </a:pPr>
            <a:r>
              <a:rPr lang="en-US" sz="1600" dirty="0">
                <a:solidFill>
                  <a:srgbClr val="302A26"/>
                </a:solidFill>
                <a:latin typeface="Aptos"/>
              </a:rPr>
              <a:t>Schmuckzonen: Ärmel, Saum, Brust</a:t>
            </a:r>
            <a:endParaRPr lang="en-US" sz="1700" dirty="0"/>
          </a:p>
          <a:p>
            <a:pPr marL="177800" indent="-177800" algn="l">
              <a:buSzPct val="100000"/>
              <a:buChar char="•"/>
            </a:pPr>
            <a:r>
              <a:rPr lang="en-US" sz="1600" dirty="0">
                <a:solidFill>
                  <a:srgbClr val="302A26"/>
                </a:solidFill>
                <a:latin typeface="Aptos"/>
              </a:rPr>
              <a:t>Muster verraten die Herkunft</a:t>
            </a:r>
            <a:endParaRPr lang="en-US" sz="1700" dirty="0"/>
          </a:p>
        </p:txBody>
      </p:sp>
      <p:sp>
        <p:nvSpPr>
          <p:cNvPr id="25" name="Slide Number Placeholder 0">
            <a:extLst>
              <a:ext uri="{FF2B5EF4-FFF2-40B4-BE49-F238E27FC236}">
                <a16:creationId xmlns:a16="http://schemas.microsoft.com/office/drawing/2014/main" id="{8B411435-2D6D-6F4D-EDFA-11236F77E68B}"/>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wrap="square"/>
          <a:lstStyle>
            <a:lvl1pPr>
              <a:defRPr sz="800">
                <a:solidFill>
                  <a:srgbClr val="777777"/>
                </a:solidFill>
              </a:defRPr>
            </a:lvl1pPr>
          </a:lstStyle>
          <a:p>
            <a:pPr algn="r"/>
            <a:fld id="{F7021451-1387-4CA6-816F-3879F97B5CBC}" type="slidenum">
              <a:rPr lang="en-US" b="0"/>
              <a:t>10</a:t>
            </a:fld>
            <a:endParaRPr lang="en-US"/>
          </a:p>
        </p:txBody>
      </p:sp>
      <p:pic>
        <p:nvPicPr>
          <p:cNvPr id="5" name="Grafik 4">
            <a:extLst>
              <a:ext uri="{FF2B5EF4-FFF2-40B4-BE49-F238E27FC236}">
                <a16:creationId xmlns:a16="http://schemas.microsoft.com/office/drawing/2014/main" id="{CDFCFB29-09A2-B162-B6B1-08F2D7BF9A16}"/>
              </a:ext>
            </a:extLst>
          </p:cNvPr>
          <p:cNvPicPr>
            <a:picLocks noChangeAspect="1"/>
          </p:cNvPicPr>
          <p:nvPr/>
        </p:nvPicPr>
        <p:blipFill>
          <a:blip r:embed="rId4"/>
          <a:stretch>
            <a:fillRect/>
          </a:stretch>
        </p:blipFill>
        <p:spPr>
          <a:xfrm>
            <a:off x="1677318" y="2245736"/>
            <a:ext cx="5143500" cy="3857625"/>
          </a:xfrm>
          <a:prstGeom prst="rect">
            <a:avLst/>
          </a:prstGeom>
        </p:spPr>
      </p:pic>
      <p:pic>
        <p:nvPicPr>
          <p:cNvPr id="11" name="Grafik 10">
            <a:extLst>
              <a:ext uri="{FF2B5EF4-FFF2-40B4-BE49-F238E27FC236}">
                <a16:creationId xmlns:a16="http://schemas.microsoft.com/office/drawing/2014/main" id="{756FFD7B-9DEA-BF8D-C127-76CFDB30E3BE}"/>
              </a:ext>
            </a:extLst>
          </p:cNvPr>
          <p:cNvPicPr>
            <a:picLocks noChangeAspect="1"/>
          </p:cNvPicPr>
          <p:nvPr/>
        </p:nvPicPr>
        <p:blipFill>
          <a:blip r:embed="rId5"/>
          <a:stretch>
            <a:fillRect/>
          </a:stretch>
        </p:blipFill>
        <p:spPr>
          <a:xfrm>
            <a:off x="6238927" y="1075304"/>
            <a:ext cx="5143500" cy="3429000"/>
          </a:xfrm>
          <a:prstGeom prst="rect">
            <a:avLst/>
          </a:prstGeom>
        </p:spPr>
      </p:pic>
      <p:sp>
        <p:nvSpPr>
          <p:cNvPr id="15" name="Textfeld 14">
            <a:extLst>
              <a:ext uri="{FF2B5EF4-FFF2-40B4-BE49-F238E27FC236}">
                <a16:creationId xmlns:a16="http://schemas.microsoft.com/office/drawing/2014/main" id="{D5E1FC09-A172-9F87-2C4F-0F864DC3D341}"/>
              </a:ext>
            </a:extLst>
          </p:cNvPr>
          <p:cNvSpPr txBox="1"/>
          <p:nvPr/>
        </p:nvSpPr>
        <p:spPr>
          <a:xfrm>
            <a:off x="6749585" y="4571766"/>
            <a:ext cx="4543255" cy="461665"/>
          </a:xfrm>
          <a:prstGeom prst="rect">
            <a:avLst/>
          </a:prstGeom>
          <a:noFill/>
        </p:spPr>
        <p:txBody>
          <a:bodyPr wrap="square" rtlCol="0">
            <a:spAutoFit/>
          </a:bodyPr>
          <a:lstStyle/>
          <a:p>
            <a:r>
              <a:rPr lang="de-DE" sz="800" dirty="0">
                <a:latin typeface="Aptos"/>
              </a:rPr>
              <a:t>Quelle: https://documents-mk.blogspot.com/search?q=%D0%B2%D0%B5%D0%B7</a:t>
            </a:r>
            <a:endParaRPr lang="en-US" sz="1200" dirty="0"/>
          </a:p>
        </p:txBody>
      </p:sp>
    </p:spTree>
    <p:extLst>
      <p:ext uri="{BB962C8B-B14F-4D97-AF65-F5344CB8AC3E}">
        <p14:creationId xmlns:p14="http://schemas.microsoft.com/office/powerpoint/2010/main" val="1398935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6" name="Picture 25" descr="muzikinstrumente.png"/>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4037906" y="20366"/>
            <a:ext cx="6446520" cy="502920"/>
          </a:xfrm>
          <a:prstGeom prst="rect">
            <a:avLst/>
          </a:prstGeom>
          <a:noFill/>
          <a:ln/>
        </p:spPr>
        <p:txBody>
          <a:bodyPr wrap="square" lIns="0" tIns="0" rIns="0" bIns="0" rtlCol="0" anchor="ctr"/>
          <a:lstStyle/>
          <a:p>
            <a:pPr marL="0" indent="0">
              <a:buNone/>
            </a:pPr>
            <a:r>
              <a:rPr sz="2800" b="1">
                <a:latin typeface="Aptos Display"/>
              </a:rPr>
              <a:t>Traditionelle Musikinstrumente</a:t>
            </a:r>
            <a:endParaRPr lang="en-US" sz="2700" dirty="0"/>
          </a:p>
        </p:txBody>
      </p:sp>
      <p:sp>
        <p:nvSpPr>
          <p:cNvPr id="3" name="Text 1"/>
          <p:cNvSpPr/>
          <p:nvPr/>
        </p:nvSpPr>
        <p:spPr>
          <a:xfrm>
            <a:off x="4065338" y="437819"/>
            <a:ext cx="6391656" cy="347472"/>
          </a:xfrm>
          <a:prstGeom prst="rect">
            <a:avLst/>
          </a:prstGeom>
          <a:noFill/>
          <a:ln/>
        </p:spPr>
        <p:txBody>
          <a:bodyPr wrap="square" lIns="0" tIns="0" rIns="0" bIns="0" rtlCol="0" anchor="ctr"/>
          <a:lstStyle/>
          <a:p>
            <a:pPr marL="0" indent="0">
              <a:buNone/>
            </a:pPr>
            <a:r>
              <a:rPr sz="1700" b="0">
                <a:latin typeface="Aptos"/>
              </a:rPr>
              <a:t>Der charakteristische Klang der mazedonischen Folklore</a:t>
            </a:r>
            <a:endParaRPr lang="en-US" sz="1200" dirty="0"/>
          </a:p>
        </p:txBody>
      </p:sp>
      <p:sp>
        <p:nvSpPr>
          <p:cNvPr id="5" name="Text 3"/>
          <p:cNvSpPr/>
          <p:nvPr/>
        </p:nvSpPr>
        <p:spPr>
          <a:xfrm>
            <a:off x="7261166" y="630806"/>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GAJDA</a:t>
            </a:r>
            <a:endParaRPr lang="en-US" sz="1400" dirty="0"/>
          </a:p>
        </p:txBody>
      </p:sp>
      <p:sp>
        <p:nvSpPr>
          <p:cNvPr id="7" name="Text 5"/>
          <p:cNvSpPr/>
          <p:nvPr/>
        </p:nvSpPr>
        <p:spPr>
          <a:xfrm>
            <a:off x="7558347" y="5354098"/>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ZURLA</a:t>
            </a:r>
            <a:endParaRPr lang="en-US" sz="1400" dirty="0"/>
          </a:p>
        </p:txBody>
      </p:sp>
      <p:sp>
        <p:nvSpPr>
          <p:cNvPr id="9" name="Text 7"/>
          <p:cNvSpPr/>
          <p:nvPr/>
        </p:nvSpPr>
        <p:spPr>
          <a:xfrm>
            <a:off x="10790234" y="4264469"/>
            <a:ext cx="991294"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TAPAN</a:t>
            </a:r>
            <a:endParaRPr lang="en-US" sz="1400" dirty="0"/>
          </a:p>
        </p:txBody>
      </p:sp>
      <p:sp>
        <p:nvSpPr>
          <p:cNvPr id="11" name="Text 9"/>
          <p:cNvSpPr/>
          <p:nvPr/>
        </p:nvSpPr>
        <p:spPr>
          <a:xfrm>
            <a:off x="8975499" y="414699"/>
            <a:ext cx="1888280"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KAVAL</a:t>
            </a:r>
            <a:endParaRPr lang="en-US" sz="1400" dirty="0"/>
          </a:p>
        </p:txBody>
      </p:sp>
      <p:sp>
        <p:nvSpPr>
          <p:cNvPr id="15" name="Text 13"/>
          <p:cNvSpPr/>
          <p:nvPr/>
        </p:nvSpPr>
        <p:spPr>
          <a:xfrm>
            <a:off x="6786007" y="5235551"/>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DUDUK</a:t>
            </a:r>
            <a:endParaRPr lang="en-US" sz="1400" dirty="0"/>
          </a:p>
        </p:txBody>
      </p:sp>
      <p:sp>
        <p:nvSpPr>
          <p:cNvPr id="17" name="Text 15"/>
          <p:cNvSpPr/>
          <p:nvPr/>
        </p:nvSpPr>
        <p:spPr>
          <a:xfrm>
            <a:off x="4918764" y="3560381"/>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TAMBURA</a:t>
            </a:r>
            <a:endParaRPr lang="en-US" sz="1400" dirty="0"/>
          </a:p>
        </p:txBody>
      </p:sp>
      <p:sp>
        <p:nvSpPr>
          <p:cNvPr id="19" name="Text 17"/>
          <p:cNvSpPr/>
          <p:nvPr/>
        </p:nvSpPr>
        <p:spPr>
          <a:xfrm>
            <a:off x="4782311" y="1521172"/>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KEMANE</a:t>
            </a:r>
            <a:endParaRPr lang="en-US" sz="14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11</a:t>
            </a:fld>
            <a:endParaRPr lang="en-US"/>
          </a:p>
        </p:txBody>
      </p:sp>
      <p:pic>
        <p:nvPicPr>
          <p:cNvPr id="23" name="Grafik 22">
            <a:extLst>
              <a:ext uri="{FF2B5EF4-FFF2-40B4-BE49-F238E27FC236}">
                <a16:creationId xmlns:a16="http://schemas.microsoft.com/office/drawing/2014/main" id="{6DF9924B-DAB0-1B84-4B8E-2E91519CF43A}"/>
              </a:ext>
            </a:extLst>
          </p:cNvPr>
          <p:cNvPicPr>
            <a:picLocks noChangeAspect="1"/>
          </p:cNvPicPr>
          <p:nvPr/>
        </p:nvPicPr>
        <p:blipFill>
          <a:blip r:embed="rId4"/>
          <a:stretch>
            <a:fillRect/>
          </a:stretch>
        </p:blipFill>
        <p:spPr>
          <a:xfrm>
            <a:off x="5566022" y="766743"/>
            <a:ext cx="5224212" cy="4774261"/>
          </a:xfrm>
          <a:prstGeom prst="rect">
            <a:avLst/>
          </a:prstGeom>
        </p:spPr>
      </p:pic>
      <p:sp>
        <p:nvSpPr>
          <p:cNvPr id="4" name="Textfeld 3">
            <a:extLst>
              <a:ext uri="{FF2B5EF4-FFF2-40B4-BE49-F238E27FC236}">
                <a16:creationId xmlns:a16="http://schemas.microsoft.com/office/drawing/2014/main" id="{11151AC8-FC6C-C13A-8AF6-ED83D426ECFB}"/>
              </a:ext>
            </a:extLst>
          </p:cNvPr>
          <p:cNvSpPr txBox="1"/>
          <p:nvPr/>
        </p:nvSpPr>
        <p:spPr>
          <a:xfrm>
            <a:off x="7421480" y="5815471"/>
            <a:ext cx="2109061" cy="415498"/>
          </a:xfrm>
          <a:prstGeom prst="rect">
            <a:avLst/>
          </a:prstGeom>
          <a:noFill/>
        </p:spPr>
        <p:txBody>
          <a:bodyPr wrap="square" rtlCol="0">
            <a:spAutoFit/>
          </a:bodyPr>
          <a:lstStyle/>
          <a:p>
            <a:r>
              <a:rPr lang="de-DE" sz="800" dirty="0">
                <a:latin typeface="Aptos"/>
              </a:rPr>
              <a:t>Quelle: Bild erstellt mit </a:t>
            </a:r>
            <a:r>
              <a:rPr lang="en-US" sz="800" dirty="0">
                <a:latin typeface="Aptos"/>
              </a:rPr>
              <a:t>ChatGPT (OpenAI), 2026.</a:t>
            </a:r>
          </a:p>
        </p:txBody>
      </p:sp>
      <p:sp>
        <p:nvSpPr>
          <p:cNvPr id="21" name="Text 19"/>
          <p:cNvSpPr/>
          <p:nvPr/>
        </p:nvSpPr>
        <p:spPr>
          <a:xfrm>
            <a:off x="7961122" y="3685058"/>
            <a:ext cx="2926079" cy="704088"/>
          </a:xfrm>
          <a:prstGeom prst="rect">
            <a:avLst/>
          </a:prstGeom>
          <a:noFill/>
          <a:ln/>
        </p:spPr>
        <p:txBody>
          <a:bodyPr wrap="square" lIns="0" tIns="0" rIns="0" bIns="0" rtlCol="0" anchor="ctr"/>
          <a:lstStyle/>
          <a:p>
            <a:pPr marL="0" indent="0" algn="l">
              <a:buNone/>
            </a:pPr>
            <a:r>
              <a:rPr lang="en-US" sz="1500" b="1" dirty="0">
                <a:solidFill>
                  <a:srgbClr val="302A26"/>
                </a:solidFill>
                <a:latin typeface="Aptos"/>
              </a:rPr>
              <a:t>DAJRE / TARABUKA</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5" name="Picture 25" descr="muzikinstrumente.png">
            <a:extLst>
              <a:ext uri="{FF2B5EF4-FFF2-40B4-BE49-F238E27FC236}">
                <a16:creationId xmlns:a16="http://schemas.microsoft.com/office/drawing/2014/main" id="{684E289B-1983-5845-A5B1-0B1B7AC164C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3579877" y="711596"/>
            <a:ext cx="7726680" cy="502920"/>
          </a:xfrm>
          <a:prstGeom prst="rect">
            <a:avLst/>
          </a:prstGeom>
          <a:noFill/>
          <a:ln/>
        </p:spPr>
        <p:txBody>
          <a:bodyPr wrap="square" lIns="0" tIns="0" rIns="0" bIns="0" rtlCol="0" anchor="ctr"/>
          <a:lstStyle/>
          <a:p>
            <a:pPr marL="0" indent="0">
              <a:buNone/>
            </a:pPr>
            <a:r>
              <a:rPr sz="2800" b="1" dirty="0">
                <a:latin typeface="Aptos Display"/>
              </a:rPr>
              <a:t>Gajda – der </a:t>
            </a:r>
            <a:r>
              <a:rPr sz="2800" b="1" dirty="0" err="1">
                <a:latin typeface="Aptos Display"/>
              </a:rPr>
              <a:t>traditionelle</a:t>
            </a:r>
            <a:r>
              <a:rPr sz="2800" b="1" dirty="0">
                <a:latin typeface="Aptos Display"/>
              </a:rPr>
              <a:t> </a:t>
            </a:r>
            <a:r>
              <a:rPr sz="2800" b="1" dirty="0" err="1">
                <a:latin typeface="Aptos Display"/>
              </a:rPr>
              <a:t>Dudelsack</a:t>
            </a:r>
            <a:endParaRPr lang="en-US" sz="2700" dirty="0"/>
          </a:p>
        </p:txBody>
      </p:sp>
      <p:sp>
        <p:nvSpPr>
          <p:cNvPr id="3" name="Text 1"/>
          <p:cNvSpPr/>
          <p:nvPr/>
        </p:nvSpPr>
        <p:spPr>
          <a:xfrm>
            <a:off x="3607309" y="1214516"/>
            <a:ext cx="7671816" cy="347472"/>
          </a:xfrm>
          <a:prstGeom prst="rect">
            <a:avLst/>
          </a:prstGeom>
          <a:noFill/>
          <a:ln/>
        </p:spPr>
        <p:txBody>
          <a:bodyPr wrap="square" lIns="0" tIns="0" rIns="0" bIns="0" rtlCol="0" anchor="ctr"/>
          <a:lstStyle/>
          <a:p>
            <a:pPr marL="0" indent="0">
              <a:buNone/>
            </a:pPr>
            <a:r>
              <a:rPr sz="1700" b="0" dirty="0">
                <a:latin typeface="Aptos"/>
              </a:rPr>
              <a:t>Aufbau, Klang und </a:t>
            </a:r>
            <a:r>
              <a:rPr sz="1700" b="0" dirty="0" err="1">
                <a:latin typeface="Aptos"/>
              </a:rPr>
              <a:t>lebendige</a:t>
            </a:r>
            <a:r>
              <a:rPr sz="1700" b="0" dirty="0">
                <a:latin typeface="Aptos"/>
              </a:rPr>
              <a:t> Tradition</a:t>
            </a:r>
            <a:endParaRPr lang="en-US" sz="1200" dirty="0"/>
          </a:p>
        </p:txBody>
      </p:sp>
      <p:sp>
        <p:nvSpPr>
          <p:cNvPr id="7" name="Text 5"/>
          <p:cNvSpPr/>
          <p:nvPr/>
        </p:nvSpPr>
        <p:spPr>
          <a:xfrm>
            <a:off x="3593591" y="1847087"/>
            <a:ext cx="7315200" cy="1706603"/>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766455"/>
                </a:solidFill>
                <a:latin typeface="Aptos"/>
              </a:rPr>
              <a:t>Melodierohr</a:t>
            </a:r>
            <a:endParaRPr lang="en-US" sz="1700" dirty="0"/>
          </a:p>
          <a:p>
            <a:pPr marL="177800" indent="-177800" algn="l">
              <a:buSzPct val="100000"/>
              <a:buChar char="•"/>
            </a:pPr>
            <a:r>
              <a:rPr lang="en-US" sz="1600" dirty="0">
                <a:solidFill>
                  <a:srgbClr val="766455"/>
                </a:solidFill>
                <a:latin typeface="Aptos"/>
              </a:rPr>
              <a:t>Bordunrohr</a:t>
            </a:r>
            <a:endParaRPr lang="en-US" sz="1700" dirty="0"/>
          </a:p>
          <a:p>
            <a:pPr marL="177800" indent="-177800" algn="l">
              <a:buSzPct val="100000"/>
              <a:buChar char="•"/>
            </a:pPr>
            <a:r>
              <a:rPr lang="en-US" sz="1600" dirty="0">
                <a:solidFill>
                  <a:srgbClr val="766455"/>
                </a:solidFill>
                <a:latin typeface="Aptos"/>
              </a:rPr>
              <a:t>Blasrohr</a:t>
            </a:r>
            <a:endParaRPr lang="en-US" sz="1700" dirty="0"/>
          </a:p>
          <a:p>
            <a:pPr marL="177800" indent="-177800" algn="l">
              <a:buSzPct val="100000"/>
              <a:buChar char="•"/>
            </a:pPr>
            <a:r>
              <a:rPr lang="en-US" sz="1600" dirty="0">
                <a:solidFill>
                  <a:srgbClr val="766455"/>
                </a:solidFill>
                <a:latin typeface="Aptos"/>
              </a:rPr>
              <a:t>Luftsack</a:t>
            </a:r>
            <a:endParaRPr lang="en-US" sz="1700" dirty="0"/>
          </a:p>
          <a:p>
            <a:pPr marL="177800" indent="-177800" algn="l">
              <a:buSzPct val="100000"/>
              <a:buChar char="•"/>
            </a:pPr>
            <a:r>
              <a:rPr lang="en-US" sz="1600" dirty="0">
                <a:solidFill>
                  <a:srgbClr val="766455"/>
                </a:solidFill>
                <a:latin typeface="Aptos"/>
              </a:rPr>
              <a:t>Tradition des Baus und Spielens </a:t>
            </a:r>
            <a:r>
              <a:rPr lang="en-US" sz="1600" dirty="0" err="1">
                <a:solidFill>
                  <a:srgbClr val="766455"/>
                </a:solidFill>
                <a:latin typeface="Aptos"/>
              </a:rPr>
              <a:t>ist</a:t>
            </a:r>
            <a:r>
              <a:rPr lang="en-US" sz="1600" dirty="0">
                <a:solidFill>
                  <a:srgbClr val="766455"/>
                </a:solidFill>
                <a:latin typeface="Aptos"/>
              </a:rPr>
              <a:t> </a:t>
            </a:r>
          </a:p>
          <a:p>
            <a:pPr marL="177800" indent="-177800" algn="l">
              <a:buSzPct val="100000"/>
              <a:buChar char="•"/>
            </a:pPr>
            <a:r>
              <a:rPr lang="en-US" sz="1600" dirty="0">
                <a:solidFill>
                  <a:srgbClr val="766455"/>
                </a:solidFill>
                <a:latin typeface="Aptos"/>
              </a:rPr>
              <a:t>UNESCO-</a:t>
            </a:r>
            <a:r>
              <a:rPr lang="en-US" sz="1600" dirty="0" err="1">
                <a:solidFill>
                  <a:srgbClr val="766455"/>
                </a:solidFill>
                <a:latin typeface="Aptos"/>
              </a:rPr>
              <a:t>gelistet</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12</a:t>
            </a:fld>
            <a:endParaRPr lang="en-US"/>
          </a:p>
        </p:txBody>
      </p:sp>
      <p:pic>
        <p:nvPicPr>
          <p:cNvPr id="10" name="Grafik 9">
            <a:extLst>
              <a:ext uri="{FF2B5EF4-FFF2-40B4-BE49-F238E27FC236}">
                <a16:creationId xmlns:a16="http://schemas.microsoft.com/office/drawing/2014/main" id="{5550D165-9DD9-880C-C252-DC1C6FF63EF1}"/>
              </a:ext>
            </a:extLst>
          </p:cNvPr>
          <p:cNvPicPr>
            <a:picLocks noChangeAspect="1"/>
          </p:cNvPicPr>
          <p:nvPr/>
        </p:nvPicPr>
        <p:blipFill>
          <a:blip r:embed="rId4"/>
          <a:stretch>
            <a:fillRect/>
          </a:stretch>
        </p:blipFill>
        <p:spPr>
          <a:xfrm>
            <a:off x="7187947" y="1292239"/>
            <a:ext cx="4118610" cy="4118610"/>
          </a:xfrm>
          <a:prstGeom prst="rect">
            <a:avLst/>
          </a:prstGeom>
        </p:spPr>
      </p:pic>
      <p:sp>
        <p:nvSpPr>
          <p:cNvPr id="11" name="Textfeld 10">
            <a:extLst>
              <a:ext uri="{FF2B5EF4-FFF2-40B4-BE49-F238E27FC236}">
                <a16:creationId xmlns:a16="http://schemas.microsoft.com/office/drawing/2014/main" id="{05AB3B36-792E-704C-D517-A0360324E283}"/>
              </a:ext>
            </a:extLst>
          </p:cNvPr>
          <p:cNvSpPr txBox="1"/>
          <p:nvPr/>
        </p:nvSpPr>
        <p:spPr>
          <a:xfrm>
            <a:off x="6679691" y="5460968"/>
            <a:ext cx="4229100" cy="738664"/>
          </a:xfrm>
          <a:prstGeom prst="rect">
            <a:avLst/>
          </a:prstGeom>
          <a:noFill/>
        </p:spPr>
        <p:txBody>
          <a:bodyPr wrap="square" rtlCol="0">
            <a:spAutoFit/>
          </a:bodyPr>
          <a:lstStyle/>
          <a:p>
            <a:r>
              <a:rPr lang="de-DE" sz="800" dirty="0">
                <a:latin typeface="Aptos"/>
              </a:rPr>
              <a:t>Quelle: https://ekran.mk/sekavane-30-godini-bez-petse-atanasovski-makedonskiot-gajdadhija-koj-go-osvoi-svetot/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8" name="Picture 25" descr="muzikinstrumente.png">
            <a:extLst>
              <a:ext uri="{FF2B5EF4-FFF2-40B4-BE49-F238E27FC236}">
                <a16:creationId xmlns:a16="http://schemas.microsoft.com/office/drawing/2014/main" id="{2CBEB697-F529-6F5B-B7A0-45CF798186FF}"/>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5602778" y="338328"/>
            <a:ext cx="7726680" cy="502920"/>
          </a:xfrm>
          <a:prstGeom prst="rect">
            <a:avLst/>
          </a:prstGeom>
          <a:noFill/>
          <a:ln/>
        </p:spPr>
        <p:txBody>
          <a:bodyPr wrap="square" lIns="0" tIns="0" rIns="0" bIns="0" rtlCol="0" anchor="ctr"/>
          <a:lstStyle/>
          <a:p>
            <a:pPr marL="0" indent="0">
              <a:buNone/>
            </a:pPr>
            <a:r>
              <a:rPr sz="2800" b="1">
                <a:latin typeface="Aptos Display"/>
              </a:rPr>
              <a:t>Zurla und Tapan</a:t>
            </a:r>
            <a:endParaRPr lang="en-US" sz="2700" dirty="0"/>
          </a:p>
        </p:txBody>
      </p:sp>
      <p:sp>
        <p:nvSpPr>
          <p:cNvPr id="3" name="Text 1"/>
          <p:cNvSpPr/>
          <p:nvPr/>
        </p:nvSpPr>
        <p:spPr>
          <a:xfrm>
            <a:off x="5602778" y="753549"/>
            <a:ext cx="7671816" cy="347472"/>
          </a:xfrm>
          <a:prstGeom prst="rect">
            <a:avLst/>
          </a:prstGeom>
          <a:noFill/>
          <a:ln/>
        </p:spPr>
        <p:txBody>
          <a:bodyPr wrap="square" lIns="0" tIns="0" rIns="0" bIns="0" rtlCol="0" anchor="ctr"/>
          <a:lstStyle/>
          <a:p>
            <a:pPr marL="0" indent="0">
              <a:buNone/>
            </a:pPr>
            <a:r>
              <a:rPr sz="1700" b="0">
                <a:latin typeface="Aptos"/>
              </a:rPr>
              <a:t>Melodie und Rhythmus als kraftvolles Duo</a:t>
            </a:r>
            <a:endParaRPr lang="en-US" sz="1200" dirty="0"/>
          </a:p>
        </p:txBody>
      </p:sp>
      <p:sp>
        <p:nvSpPr>
          <p:cNvPr id="7" name="Text 5"/>
          <p:cNvSpPr/>
          <p:nvPr/>
        </p:nvSpPr>
        <p:spPr>
          <a:xfrm>
            <a:off x="5602778" y="1108918"/>
            <a:ext cx="7315200"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Zurla: lautes Doppelrohrblattinstrument</a:t>
            </a:r>
            <a:endParaRPr lang="en-US" sz="1700" dirty="0"/>
          </a:p>
          <a:p>
            <a:pPr marL="177800" indent="-177800" algn="l">
              <a:buSzPct val="100000"/>
              <a:buChar char="•"/>
            </a:pPr>
            <a:r>
              <a:rPr lang="en-US" sz="1600" dirty="0">
                <a:solidFill>
                  <a:srgbClr val="302A26"/>
                </a:solidFill>
                <a:latin typeface="Aptos"/>
              </a:rPr>
              <a:t>Tapan: große zweifellig geschlagene Trommel</a:t>
            </a:r>
            <a:endParaRPr lang="en-US" sz="1700" dirty="0"/>
          </a:p>
          <a:p>
            <a:pPr marL="177800" indent="-177800" algn="l">
              <a:buSzPct val="100000"/>
              <a:buChar char="•"/>
            </a:pPr>
            <a:r>
              <a:rPr lang="en-US" sz="1600" dirty="0">
                <a:solidFill>
                  <a:srgbClr val="302A26"/>
                </a:solidFill>
                <a:latin typeface="Aptos"/>
              </a:rPr>
              <a:t>Melodie + kräftiger Puls</a:t>
            </a:r>
            <a:endParaRPr lang="en-US" sz="1700" dirty="0"/>
          </a:p>
          <a:p>
            <a:pPr marL="177800" indent="-177800" algn="l">
              <a:buSzPct val="100000"/>
              <a:buChar char="•"/>
            </a:pPr>
            <a:r>
              <a:rPr lang="en-US" sz="1600" dirty="0">
                <a:solidFill>
                  <a:srgbClr val="302A26"/>
                </a:solidFill>
                <a:latin typeface="Aptos"/>
              </a:rPr>
              <a:t>Typisch bei Tänzen, Hochzeiten und Festen</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13</a:t>
            </a:fld>
            <a:endParaRPr lang="en-US"/>
          </a:p>
        </p:txBody>
      </p:sp>
      <p:pic>
        <p:nvPicPr>
          <p:cNvPr id="11" name="Grafik 10">
            <a:extLst>
              <a:ext uri="{FF2B5EF4-FFF2-40B4-BE49-F238E27FC236}">
                <a16:creationId xmlns:a16="http://schemas.microsoft.com/office/drawing/2014/main" id="{92298F7C-C052-2F7C-C643-1D7FAEC1872C}"/>
              </a:ext>
            </a:extLst>
          </p:cNvPr>
          <p:cNvPicPr>
            <a:picLocks noChangeAspect="1"/>
          </p:cNvPicPr>
          <p:nvPr/>
        </p:nvPicPr>
        <p:blipFill>
          <a:blip r:embed="rId4"/>
          <a:stretch>
            <a:fillRect/>
          </a:stretch>
        </p:blipFill>
        <p:spPr>
          <a:xfrm>
            <a:off x="5355183" y="2153238"/>
            <a:ext cx="5351319" cy="3567546"/>
          </a:xfrm>
          <a:prstGeom prst="rect">
            <a:avLst/>
          </a:prstGeom>
        </p:spPr>
      </p:pic>
      <p:sp>
        <p:nvSpPr>
          <p:cNvPr id="5" name="Textfeld 4">
            <a:extLst>
              <a:ext uri="{FF2B5EF4-FFF2-40B4-BE49-F238E27FC236}">
                <a16:creationId xmlns:a16="http://schemas.microsoft.com/office/drawing/2014/main" id="{5FBAB224-7CFD-E184-B57D-986AA2E3707A}"/>
              </a:ext>
            </a:extLst>
          </p:cNvPr>
          <p:cNvSpPr txBox="1"/>
          <p:nvPr/>
        </p:nvSpPr>
        <p:spPr>
          <a:xfrm>
            <a:off x="6621380" y="5490070"/>
            <a:ext cx="2109061" cy="415498"/>
          </a:xfrm>
          <a:prstGeom prst="rect">
            <a:avLst/>
          </a:prstGeom>
          <a:noFill/>
        </p:spPr>
        <p:txBody>
          <a:bodyPr wrap="square" rtlCol="0">
            <a:spAutoFit/>
          </a:bodyPr>
          <a:lstStyle/>
          <a:p>
            <a:r>
              <a:rPr lang="de-DE" sz="800" dirty="0">
                <a:latin typeface="Aptos"/>
              </a:rPr>
              <a:t>Quelle: Bild erstellt mit </a:t>
            </a:r>
            <a:r>
              <a:rPr lang="en-US" sz="800" dirty="0">
                <a:latin typeface="Aptos"/>
              </a:rPr>
              <a:t>ChatGPT (OpenAI),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10" name="Picture 25" descr="muzikinstrumente.png">
            <a:extLst>
              <a:ext uri="{FF2B5EF4-FFF2-40B4-BE49-F238E27FC236}">
                <a16:creationId xmlns:a16="http://schemas.microsoft.com/office/drawing/2014/main" id="{6FBA43D9-3296-74D3-AA02-AB792CB7B4C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3566160" y="841248"/>
            <a:ext cx="7726680" cy="502920"/>
          </a:xfrm>
          <a:prstGeom prst="rect">
            <a:avLst/>
          </a:prstGeom>
          <a:noFill/>
          <a:ln/>
        </p:spPr>
        <p:txBody>
          <a:bodyPr wrap="square" lIns="0" tIns="0" rIns="0" bIns="0" rtlCol="0" anchor="ctr"/>
          <a:lstStyle/>
          <a:p>
            <a:pPr marL="0" indent="0">
              <a:buNone/>
            </a:pPr>
            <a:r>
              <a:rPr sz="2800" b="1">
                <a:latin typeface="Aptos Display"/>
              </a:rPr>
              <a:t>Kaval und Šupelka</a:t>
            </a:r>
            <a:endParaRPr lang="en-US" sz="2700" dirty="0"/>
          </a:p>
        </p:txBody>
      </p:sp>
      <p:sp>
        <p:nvSpPr>
          <p:cNvPr id="3" name="Text 1"/>
          <p:cNvSpPr/>
          <p:nvPr/>
        </p:nvSpPr>
        <p:spPr>
          <a:xfrm>
            <a:off x="3593591" y="1344168"/>
            <a:ext cx="7671816" cy="347472"/>
          </a:xfrm>
          <a:prstGeom prst="rect">
            <a:avLst/>
          </a:prstGeom>
          <a:noFill/>
          <a:ln/>
        </p:spPr>
        <p:txBody>
          <a:bodyPr wrap="square" lIns="0" tIns="0" rIns="0" bIns="0" rtlCol="0" anchor="ctr"/>
          <a:lstStyle/>
          <a:p>
            <a:pPr marL="0" indent="0">
              <a:buNone/>
            </a:pPr>
            <a:r>
              <a:rPr sz="1700" b="0">
                <a:latin typeface="Aptos"/>
              </a:rPr>
              <a:t>Zwei traditionelle Holzblasinstrumente</a:t>
            </a:r>
            <a:endParaRPr lang="en-US" sz="1200" dirty="0"/>
          </a:p>
        </p:txBody>
      </p:sp>
      <p:sp>
        <p:nvSpPr>
          <p:cNvPr id="7" name="Text 5"/>
          <p:cNvSpPr/>
          <p:nvPr/>
        </p:nvSpPr>
        <p:spPr>
          <a:xfrm>
            <a:off x="3593591" y="1847088"/>
            <a:ext cx="7315200" cy="859536"/>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Kaval: lange Flöte mit weichem Klang</a:t>
            </a:r>
            <a:endParaRPr lang="en-US" sz="1700" dirty="0"/>
          </a:p>
          <a:p>
            <a:pPr marL="177800" indent="-177800" algn="l">
              <a:buSzPct val="100000"/>
              <a:buChar char="•"/>
            </a:pPr>
            <a:r>
              <a:rPr lang="en-US" sz="1600" dirty="0">
                <a:solidFill>
                  <a:srgbClr val="302A26"/>
                </a:solidFill>
                <a:latin typeface="Aptos"/>
              </a:rPr>
              <a:t>Šupelka: kleinere traditionelle Flöte</a:t>
            </a:r>
            <a:endParaRPr lang="en-US" sz="1700" dirty="0"/>
          </a:p>
          <a:p>
            <a:pPr marL="177800" indent="-177800" algn="l">
              <a:buSzPct val="100000"/>
              <a:buChar char="•"/>
            </a:pPr>
            <a:r>
              <a:rPr lang="en-US" sz="1600" dirty="0">
                <a:solidFill>
                  <a:srgbClr val="302A26"/>
                </a:solidFill>
                <a:latin typeface="Aptos"/>
              </a:rPr>
              <a:t>Melodische, oft lyrische Klangfarbe</a:t>
            </a:r>
            <a:endParaRPr lang="en-US" sz="1700" dirty="0"/>
          </a:p>
          <a:p>
            <a:pPr marL="177800" indent="-177800" algn="l">
              <a:buSzPct val="100000"/>
              <a:buChar char="•"/>
            </a:pPr>
            <a:r>
              <a:rPr lang="en-US" sz="1600" dirty="0">
                <a:solidFill>
                  <a:srgbClr val="302A26"/>
                </a:solidFill>
                <a:latin typeface="Aptos"/>
              </a:rPr>
              <a:t>Solo oder im Ensemble</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14</a:t>
            </a:fld>
            <a:endParaRPr lang="en-US"/>
          </a:p>
        </p:txBody>
      </p:sp>
      <p:pic>
        <p:nvPicPr>
          <p:cNvPr id="5" name="Grafik 4">
            <a:extLst>
              <a:ext uri="{FF2B5EF4-FFF2-40B4-BE49-F238E27FC236}">
                <a16:creationId xmlns:a16="http://schemas.microsoft.com/office/drawing/2014/main" id="{684B64D7-E1E6-C6F6-7D0E-D75EA586A0FB}"/>
              </a:ext>
            </a:extLst>
          </p:cNvPr>
          <p:cNvPicPr>
            <a:picLocks noChangeAspect="1"/>
          </p:cNvPicPr>
          <p:nvPr/>
        </p:nvPicPr>
        <p:blipFill>
          <a:blip r:embed="rId4"/>
          <a:stretch>
            <a:fillRect/>
          </a:stretch>
        </p:blipFill>
        <p:spPr>
          <a:xfrm>
            <a:off x="6176771" y="562356"/>
            <a:ext cx="5143500" cy="3429000"/>
          </a:xfrm>
          <a:prstGeom prst="rect">
            <a:avLst/>
          </a:prstGeom>
        </p:spPr>
      </p:pic>
      <p:sp>
        <p:nvSpPr>
          <p:cNvPr id="8" name="Textfeld 7">
            <a:extLst>
              <a:ext uri="{FF2B5EF4-FFF2-40B4-BE49-F238E27FC236}">
                <a16:creationId xmlns:a16="http://schemas.microsoft.com/office/drawing/2014/main" id="{C0BB0E94-896E-8AAE-947D-1CE8159219E1}"/>
              </a:ext>
            </a:extLst>
          </p:cNvPr>
          <p:cNvSpPr txBox="1"/>
          <p:nvPr/>
        </p:nvSpPr>
        <p:spPr>
          <a:xfrm>
            <a:off x="7421480" y="5815471"/>
            <a:ext cx="2109061" cy="415498"/>
          </a:xfrm>
          <a:prstGeom prst="rect">
            <a:avLst/>
          </a:prstGeom>
          <a:noFill/>
        </p:spPr>
        <p:txBody>
          <a:bodyPr wrap="square" rtlCol="0">
            <a:spAutoFit/>
          </a:bodyPr>
          <a:lstStyle/>
          <a:p>
            <a:r>
              <a:rPr lang="de-DE" sz="800" dirty="0">
                <a:latin typeface="Aptos"/>
              </a:rPr>
              <a:t>Quelle: Bild erstellt mit </a:t>
            </a:r>
            <a:r>
              <a:rPr lang="en-US" sz="800" dirty="0">
                <a:latin typeface="Aptos"/>
              </a:rPr>
              <a:t>ChatGPT (OpenAI),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E5A4D-F7C8-5AFA-1343-DE917CD5ACAA}"/>
            </a:ext>
          </a:extLst>
        </p:cNvPr>
        <p:cNvGrpSpPr/>
        <p:nvPr/>
      </p:nvGrpSpPr>
      <p:grpSpPr>
        <a:xfrm>
          <a:off x="0" y="0"/>
          <a:ext cx="0" cy="0"/>
          <a:chOff x="0" y="0"/>
          <a:chExt cx="0" cy="0"/>
        </a:xfrm>
      </p:grpSpPr>
      <p:pic>
        <p:nvPicPr>
          <p:cNvPr id="6" name="Picture 25" descr="muzikinstrumente.png">
            <a:extLst>
              <a:ext uri="{FF2B5EF4-FFF2-40B4-BE49-F238E27FC236}">
                <a16:creationId xmlns:a16="http://schemas.microsoft.com/office/drawing/2014/main" id="{991DD74F-0F6D-E8F5-3A59-F182C5C4B87C}"/>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CD3F086A-95EC-C6F6-E172-706D07D0E3D9}"/>
              </a:ext>
            </a:extLst>
          </p:cNvPr>
          <p:cNvSpPr/>
          <p:nvPr/>
        </p:nvSpPr>
        <p:spPr>
          <a:xfrm>
            <a:off x="5613169" y="178308"/>
            <a:ext cx="7726680" cy="502920"/>
          </a:xfrm>
          <a:prstGeom prst="rect">
            <a:avLst/>
          </a:prstGeom>
          <a:noFill/>
          <a:ln/>
        </p:spPr>
        <p:txBody>
          <a:bodyPr wrap="square" lIns="0" tIns="0" rIns="0" bIns="0" rtlCol="0" anchor="ctr"/>
          <a:lstStyle/>
          <a:p>
            <a:pPr marL="0" indent="0">
              <a:buNone/>
            </a:pPr>
            <a:r>
              <a:rPr sz="2800" b="1">
                <a:latin typeface="Aptos Display"/>
              </a:rPr>
              <a:t>Traditionelle Instrumente im Klangbeispiel</a:t>
            </a:r>
            <a:endParaRPr lang="en-US" sz="2700" dirty="0"/>
          </a:p>
        </p:txBody>
      </p:sp>
      <p:sp>
        <p:nvSpPr>
          <p:cNvPr id="25" name="Slide Number Placeholder 0">
            <a:extLst>
              <a:ext uri="{FF2B5EF4-FFF2-40B4-BE49-F238E27FC236}">
                <a16:creationId xmlns:a16="http://schemas.microsoft.com/office/drawing/2014/main" id="{64D54670-E093-6913-A080-8DC4AE2B05B3}"/>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wrap="square"/>
          <a:lstStyle>
            <a:lvl1pPr>
              <a:defRPr sz="800">
                <a:solidFill>
                  <a:srgbClr val="777777"/>
                </a:solidFill>
              </a:defRPr>
            </a:lvl1pPr>
          </a:lstStyle>
          <a:p>
            <a:pPr algn="r"/>
            <a:fld id="{F7021451-1387-4CA6-816F-3879F97B5CBC}" type="slidenum">
              <a:rPr lang="en-US" b="0"/>
              <a:t>15</a:t>
            </a:fld>
            <a:endParaRPr lang="en-US"/>
          </a:p>
        </p:txBody>
      </p:sp>
      <p:pic>
        <p:nvPicPr>
          <p:cNvPr id="4" name="Onlinemedien 3" title="ВИС АМАНЕТ и Џељо Дестановски/VIS AMANET &amp; Dzeljo Destanovski -Otishlo e maloj mome, Veligdensko oro">
            <a:hlinkClick r:id="" action="ppaction://media"/>
            <a:extLst>
              <a:ext uri="{FF2B5EF4-FFF2-40B4-BE49-F238E27FC236}">
                <a16:creationId xmlns:a16="http://schemas.microsoft.com/office/drawing/2014/main" id="{1F77CBC2-75EB-EB97-3B7B-9F59030DE83F}"/>
              </a:ext>
            </a:extLst>
          </p:cNvPr>
          <p:cNvPicPr>
            <a:picLocks noRot="1" noChangeAspect="1"/>
          </p:cNvPicPr>
          <p:nvPr>
            <a:videoFile r:link="rId1"/>
          </p:nvPr>
        </p:nvPicPr>
        <p:blipFill>
          <a:blip r:embed="rId5"/>
          <a:stretch>
            <a:fillRect/>
          </a:stretch>
        </p:blipFill>
        <p:spPr>
          <a:xfrm>
            <a:off x="3148878" y="859536"/>
            <a:ext cx="8840471" cy="4990961"/>
          </a:xfrm>
          <a:prstGeom prst="rect">
            <a:avLst/>
          </a:prstGeom>
        </p:spPr>
      </p:pic>
      <p:sp>
        <p:nvSpPr>
          <p:cNvPr id="3" name="Textfeld 2">
            <a:extLst>
              <a:ext uri="{FF2B5EF4-FFF2-40B4-BE49-F238E27FC236}">
                <a16:creationId xmlns:a16="http://schemas.microsoft.com/office/drawing/2014/main" id="{A7CF1145-B8AC-A9CC-78E9-E67CDE5F2277}"/>
              </a:ext>
            </a:extLst>
          </p:cNvPr>
          <p:cNvSpPr txBox="1"/>
          <p:nvPr/>
        </p:nvSpPr>
        <p:spPr>
          <a:xfrm>
            <a:off x="7569113" y="595006"/>
            <a:ext cx="5631872" cy="276999"/>
          </a:xfrm>
          <a:prstGeom prst="rect">
            <a:avLst/>
          </a:prstGeom>
          <a:noFill/>
        </p:spPr>
        <p:txBody>
          <a:bodyPr wrap="square" rtlCol="0">
            <a:spAutoFit/>
          </a:bodyPr>
          <a:lstStyle/>
          <a:p>
            <a:r>
              <a:rPr lang="de-DE" sz="1200" dirty="0"/>
              <a:t>Quelle: https://youtu.be/gdWaaGj0CBE?si=xvzIz9leOuNqwbjj</a:t>
            </a:r>
            <a:endParaRPr lang="en-US" sz="1200" dirty="0"/>
          </a:p>
        </p:txBody>
      </p:sp>
    </p:spTree>
    <p:extLst>
      <p:ext uri="{BB962C8B-B14F-4D97-AF65-F5344CB8AC3E}">
        <p14:creationId xmlns:p14="http://schemas.microsoft.com/office/powerpoint/2010/main" val="29321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6" name="Picture 25" descr="muzikinstrumente.png"/>
          <p:cNvPicPr>
            <a:picLocks noChangeAspect="1"/>
          </p:cNvPicPr>
          <p:nvPr/>
        </p:nvPicPr>
        <p:blipFill>
          <a:blip r:embed="rId3"/>
          <a:stretch>
            <a:fillRect/>
          </a:stretch>
        </p:blipFill>
        <p:spPr>
          <a:xfrm>
            <a:off x="0" y="0"/>
            <a:ext cx="12192000" cy="6858000"/>
          </a:xfrm>
          <a:prstGeom prst="rect">
            <a:avLst/>
          </a:prstGeom>
        </p:spPr>
      </p:pic>
      <p:sp>
        <p:nvSpPr>
          <p:cNvPr id="2" name="Text 0"/>
          <p:cNvSpPr/>
          <p:nvPr/>
        </p:nvSpPr>
        <p:spPr>
          <a:xfrm>
            <a:off x="4287289" y="20366"/>
            <a:ext cx="6446520" cy="502920"/>
          </a:xfrm>
          <a:prstGeom prst="rect">
            <a:avLst/>
          </a:prstGeom>
          <a:noFill/>
          <a:ln/>
        </p:spPr>
        <p:txBody>
          <a:bodyPr wrap="square" lIns="0" tIns="0" rIns="0" bIns="0" rtlCol="0" anchor="ctr"/>
          <a:lstStyle/>
          <a:p>
            <a:pPr marL="0" indent="0">
              <a:buNone/>
            </a:pPr>
            <a:r>
              <a:rPr sz="2800" b="1">
                <a:latin typeface="Aptos Display"/>
              </a:rPr>
              <a:t>Musik und Bewegung: So entsteht ein Oro</a:t>
            </a:r>
            <a:endParaRPr lang="en-US" sz="2700" dirty="0"/>
          </a:p>
        </p:txBody>
      </p:sp>
      <p:sp>
        <p:nvSpPr>
          <p:cNvPr id="3" name="Text 1"/>
          <p:cNvSpPr/>
          <p:nvPr/>
        </p:nvSpPr>
        <p:spPr>
          <a:xfrm>
            <a:off x="4314721" y="416468"/>
            <a:ext cx="6391656" cy="347472"/>
          </a:xfrm>
          <a:prstGeom prst="rect">
            <a:avLst/>
          </a:prstGeom>
          <a:noFill/>
          <a:ln/>
        </p:spPr>
        <p:txBody>
          <a:bodyPr wrap="square" lIns="0" tIns="0" rIns="0" bIns="0" rtlCol="0" anchor="ctr"/>
          <a:lstStyle/>
          <a:p>
            <a:pPr marL="0" indent="0">
              <a:buNone/>
            </a:pPr>
            <a:r>
              <a:rPr sz="1700" b="0">
                <a:latin typeface="Aptos"/>
              </a:rPr>
              <a:t>Wie Rhythmus, Melodie und Tanz zusammenwirken</a:t>
            </a:r>
            <a:endParaRPr lang="en-US" sz="1200" dirty="0"/>
          </a:p>
        </p:txBody>
      </p:sp>
      <p:sp>
        <p:nvSpPr>
          <p:cNvPr id="7" name="Text 5"/>
          <p:cNvSpPr/>
          <p:nvPr/>
        </p:nvSpPr>
        <p:spPr>
          <a:xfrm>
            <a:off x="4287289" y="730273"/>
            <a:ext cx="6035040" cy="1129699"/>
          </a:xfrm>
          <a:prstGeom prst="rect">
            <a:avLst/>
          </a:prstGeom>
          <a:noFill/>
          <a:ln/>
        </p:spPr>
        <p:txBody>
          <a:bodyPr wrap="square" lIns="1016" tIns="1016" rIns="1016" bIns="1016" rtlCol="0" anchor="ctr"/>
          <a:lstStyle/>
          <a:p>
            <a:pPr marL="177800" indent="-177800" algn="l">
              <a:buSzPct val="100000"/>
              <a:buChar char="•"/>
            </a:pPr>
            <a:r>
              <a:rPr lang="en-US" sz="1600" dirty="0">
                <a:solidFill>
                  <a:srgbClr val="302A26"/>
                </a:solidFill>
                <a:latin typeface="Aptos"/>
              </a:rPr>
              <a:t>Tapan gibt den Puls</a:t>
            </a:r>
            <a:endParaRPr lang="en-US" sz="1700" dirty="0"/>
          </a:p>
          <a:p>
            <a:pPr marL="177800" indent="-177800" algn="l">
              <a:buSzPct val="100000"/>
              <a:buChar char="•"/>
            </a:pPr>
            <a:r>
              <a:rPr lang="en-US" sz="1600" dirty="0">
                <a:solidFill>
                  <a:srgbClr val="302A26"/>
                </a:solidFill>
                <a:latin typeface="Aptos"/>
              </a:rPr>
              <a:t>Zurla, Kaval oder andere Instrumente führen die Melodie</a:t>
            </a:r>
            <a:endParaRPr lang="en-US" sz="1700" dirty="0"/>
          </a:p>
          <a:p>
            <a:pPr marL="177800" indent="-177800" algn="l">
              <a:buSzPct val="100000"/>
              <a:buChar char="•"/>
            </a:pPr>
            <a:r>
              <a:rPr lang="en-US" sz="1600" dirty="0">
                <a:solidFill>
                  <a:srgbClr val="302A26"/>
                </a:solidFill>
                <a:latin typeface="Aptos"/>
              </a:rPr>
              <a:t>Tänzer setzen Rhythmus körperlich um</a:t>
            </a:r>
            <a:endParaRPr lang="en-US" sz="1700" dirty="0"/>
          </a:p>
          <a:p>
            <a:pPr marL="177800" indent="-177800" algn="l">
              <a:buSzPct val="100000"/>
              <a:buChar char="•"/>
            </a:pPr>
            <a:r>
              <a:rPr lang="en-US" sz="1600" dirty="0">
                <a:solidFill>
                  <a:srgbClr val="302A26"/>
                </a:solidFill>
                <a:latin typeface="Aptos"/>
              </a:rPr>
              <a:t>Gruppe, Musik und Raum wirken zusammen</a:t>
            </a:r>
            <a:endParaRPr lang="en-US" sz="17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6" name="Picture 25" descr="allgemein.png"/>
          <p:cNvPicPr>
            <a:picLocks noChangeAspect="1"/>
          </p:cNvPicPr>
          <p:nvPr/>
        </p:nvPicPr>
        <p:blipFill>
          <a:blip r:embed="rId5"/>
          <a:stretch>
            <a:fillRect/>
          </a:stretch>
        </p:blipFill>
        <p:spPr>
          <a:xfrm>
            <a:off x="0" y="0"/>
            <a:ext cx="12192000" cy="6858000"/>
          </a:xfrm>
          <a:prstGeom prst="rect">
            <a:avLst/>
          </a:prstGeom>
        </p:spPr>
      </p:pic>
      <p:sp>
        <p:nvSpPr>
          <p:cNvPr id="2" name="Text 0"/>
          <p:cNvSpPr/>
          <p:nvPr/>
        </p:nvSpPr>
        <p:spPr>
          <a:xfrm>
            <a:off x="3228109" y="330014"/>
            <a:ext cx="7329054" cy="973005"/>
          </a:xfrm>
          <a:prstGeom prst="rect">
            <a:avLst/>
          </a:prstGeom>
          <a:noFill/>
          <a:ln/>
        </p:spPr>
        <p:txBody>
          <a:bodyPr wrap="square" lIns="0" tIns="0" rIns="0" bIns="0" rtlCol="0" anchor="ctr"/>
          <a:lstStyle/>
          <a:p>
            <a:pPr marL="0" indent="0">
              <a:buNone/>
            </a:pPr>
            <a:r>
              <a:rPr sz="2800" b="1" dirty="0" err="1">
                <a:latin typeface="Aptos Display"/>
              </a:rPr>
              <a:t>Galička</a:t>
            </a:r>
            <a:r>
              <a:rPr sz="2800" b="1" dirty="0">
                <a:latin typeface="Aptos Display"/>
              </a:rPr>
              <a:t> </a:t>
            </a:r>
            <a:r>
              <a:rPr sz="2800" b="1" dirty="0" err="1">
                <a:latin typeface="Aptos Display"/>
              </a:rPr>
              <a:t>Svadba</a:t>
            </a:r>
            <a:r>
              <a:rPr sz="2800" b="1" dirty="0">
                <a:latin typeface="Aptos Display"/>
              </a:rPr>
              <a:t> – Musik, Tracht und </a:t>
            </a:r>
            <a:r>
              <a:rPr sz="2800" b="1" dirty="0" err="1">
                <a:latin typeface="Aptos Display"/>
              </a:rPr>
              <a:t>Rituale</a:t>
            </a:r>
            <a:endParaRPr lang="en-US" sz="2700" dirty="0"/>
          </a:p>
        </p:txBody>
      </p:sp>
      <p:sp>
        <p:nvSpPr>
          <p:cNvPr id="3" name="Text 1"/>
          <p:cNvSpPr/>
          <p:nvPr/>
        </p:nvSpPr>
        <p:spPr>
          <a:xfrm>
            <a:off x="3228109" y="1028644"/>
            <a:ext cx="6840682" cy="405301"/>
          </a:xfrm>
          <a:prstGeom prst="rect">
            <a:avLst/>
          </a:prstGeom>
          <a:noFill/>
          <a:ln/>
        </p:spPr>
        <p:txBody>
          <a:bodyPr wrap="square" lIns="0" tIns="0" rIns="0" bIns="0" rtlCol="0" anchor="ctr"/>
          <a:lstStyle/>
          <a:p>
            <a:pPr marL="0" indent="0">
              <a:buNone/>
            </a:pPr>
            <a:r>
              <a:rPr sz="1700" b="0" dirty="0">
                <a:latin typeface="Aptos"/>
              </a:rPr>
              <a:t>Eine </a:t>
            </a:r>
            <a:r>
              <a:rPr sz="1700" b="0" dirty="0" err="1">
                <a:latin typeface="Aptos"/>
              </a:rPr>
              <a:t>lebendige</a:t>
            </a:r>
            <a:r>
              <a:rPr sz="1700" b="0" dirty="0">
                <a:latin typeface="Aptos"/>
              </a:rPr>
              <a:t> </a:t>
            </a:r>
            <a:r>
              <a:rPr sz="1700" b="0" dirty="0" err="1">
                <a:latin typeface="Aptos"/>
              </a:rPr>
              <a:t>Verbindung</a:t>
            </a:r>
            <a:r>
              <a:rPr sz="1700" b="0" dirty="0">
                <a:latin typeface="Aptos"/>
              </a:rPr>
              <a:t> von </a:t>
            </a:r>
            <a:r>
              <a:rPr sz="1700" b="0" dirty="0" err="1">
                <a:latin typeface="Aptos"/>
              </a:rPr>
              <a:t>Brauchtum</a:t>
            </a:r>
            <a:r>
              <a:rPr sz="1700" b="0" dirty="0">
                <a:latin typeface="Aptos"/>
              </a:rPr>
              <a:t> und Gemeinschaft</a:t>
            </a:r>
            <a:endParaRPr lang="en-US" sz="1200" dirty="0"/>
          </a:p>
        </p:txBody>
      </p:sp>
      <p:sp>
        <p:nvSpPr>
          <p:cNvPr id="25" name="Slide Number Placeholder 0"/>
          <p:cNvSpPr>
            <a:spLocks noGrp="1"/>
          </p:cNvSpPr>
          <p:nvPr>
            <p:ph type="sldNum" sz="quarter" idx="4294967295"/>
          </p:nvPr>
        </p:nvSpPr>
        <p:spPr>
          <a:xfrm>
            <a:off x="11109960" y="6199632"/>
            <a:ext cx="365760" cy="228600"/>
          </a:xfrm>
          <a:prstGeom prst="rect">
            <a:avLst/>
          </a:prstGeom>
          <a:extLst>
            <a:ext uri="{C572A759-6A51-4108-AA02-DFA0A04FC94B}">
              <ma14:wrappingTextBoxFlag xmlns:ma14="http://schemas.microsoft.com/office/mac/drawingml/2011/main" xmlns="" val="0"/>
            </a:ext>
          </a:extLst>
        </p:spPr>
        <p:txBody>
          <a:bodyPr wrap="square"/>
          <a:lstStyle>
            <a:lvl1pPr>
              <a:defRPr sz="800">
                <a:solidFill>
                  <a:srgbClr val="777777"/>
                </a:solidFill>
              </a:defRPr>
            </a:lvl1pPr>
          </a:lstStyle>
          <a:p>
            <a:pPr algn="r"/>
            <a:fld id="{F7021451-1387-4CA6-816F-3879F97B5CBC}" type="slidenum">
              <a:rPr lang="en-US" b="0"/>
              <a:t>17</a:t>
            </a:fld>
            <a:endParaRPr lang="en-US"/>
          </a:p>
        </p:txBody>
      </p:sp>
      <p:pic>
        <p:nvPicPr>
          <p:cNvPr id="4" name="Bildschirmaufzeichnung 3">
            <a:hlinkClick r:id="" action="ppaction://media"/>
            <a:extLst>
              <a:ext uri="{FF2B5EF4-FFF2-40B4-BE49-F238E27FC236}">
                <a16:creationId xmlns:a16="http://schemas.microsoft.com/office/drawing/2014/main" id="{CF2E27BA-1469-EC43-6DFB-51327A8D7E7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725880" y="1470122"/>
            <a:ext cx="6925542" cy="4490404"/>
          </a:xfrm>
          <a:prstGeom prst="rect">
            <a:avLst/>
          </a:prstGeom>
        </p:spPr>
      </p:pic>
      <p:sp>
        <p:nvSpPr>
          <p:cNvPr id="5" name="Textfeld 4">
            <a:extLst>
              <a:ext uri="{FF2B5EF4-FFF2-40B4-BE49-F238E27FC236}">
                <a16:creationId xmlns:a16="http://schemas.microsoft.com/office/drawing/2014/main" id="{90F7F32A-405A-0573-784C-870B639A1013}"/>
              </a:ext>
            </a:extLst>
          </p:cNvPr>
          <p:cNvSpPr txBox="1"/>
          <p:nvPr/>
        </p:nvSpPr>
        <p:spPr>
          <a:xfrm>
            <a:off x="2540577" y="5996703"/>
            <a:ext cx="7110845" cy="307777"/>
          </a:xfrm>
          <a:prstGeom prst="rect">
            <a:avLst/>
          </a:prstGeom>
          <a:noFill/>
        </p:spPr>
        <p:txBody>
          <a:bodyPr wrap="square" rtlCol="0">
            <a:spAutoFit/>
          </a:bodyPr>
          <a:lstStyle/>
          <a:p>
            <a:r>
              <a:rPr lang="de-DE" sz="800" dirty="0">
                <a:latin typeface="Aptos"/>
              </a:rPr>
              <a:t>Quelle: https://mkd.mk/galerija/galichka-svadba-tradicija-identitet-kultura/</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8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F1781-44B7-AE89-1357-E0A39A1BB300}"/>
            </a:ext>
          </a:extLst>
        </p:cNvPr>
        <p:cNvGrpSpPr/>
        <p:nvPr/>
      </p:nvGrpSpPr>
      <p:grpSpPr>
        <a:xfrm>
          <a:off x="0" y="0"/>
          <a:ext cx="0" cy="0"/>
          <a:chOff x="0" y="0"/>
          <a:chExt cx="0" cy="0"/>
        </a:xfrm>
      </p:grpSpPr>
      <p:pic>
        <p:nvPicPr>
          <p:cNvPr id="26" name="Picture 25" descr="allgemein.png">
            <a:extLst>
              <a:ext uri="{FF2B5EF4-FFF2-40B4-BE49-F238E27FC236}">
                <a16:creationId xmlns:a16="http://schemas.microsoft.com/office/drawing/2014/main" id="{487B4689-5009-0CFB-917E-552535B0AE94}"/>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297336EA-DA9B-10F2-0573-E10EFB486E24}"/>
              </a:ext>
            </a:extLst>
          </p:cNvPr>
          <p:cNvSpPr/>
          <p:nvPr/>
        </p:nvSpPr>
        <p:spPr>
          <a:xfrm>
            <a:off x="3252354" y="737339"/>
            <a:ext cx="6057901"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ptos"/>
                <a:ea typeface="+mn-ea"/>
                <a:cs typeface="+mn-cs"/>
              </a:rPr>
              <a:t>Ilindenski</a:t>
            </a:r>
            <a:r>
              <a:rPr kumimoji="0" lang="en-US" sz="1800" b="1" i="0" u="none" strike="noStrike" kern="1200" cap="none" spc="0" normalizeH="0" baseline="0" noProof="0" dirty="0">
                <a:ln>
                  <a:noFill/>
                </a:ln>
                <a:solidFill>
                  <a:prstClr val="black"/>
                </a:solidFill>
                <a:effectLst/>
                <a:uLnTx/>
                <a:uFillTx/>
                <a:latin typeface="Aptos"/>
                <a:ea typeface="+mn-ea"/>
                <a:cs typeface="+mn-cs"/>
              </a:rPr>
              <a:t> </a:t>
            </a:r>
            <a:r>
              <a:rPr kumimoji="0" lang="en-US" sz="1800" b="1" i="0" u="none" strike="noStrike" kern="1200" cap="none" spc="0" normalizeH="0" baseline="0" noProof="0" dirty="0" err="1">
                <a:ln>
                  <a:noFill/>
                </a:ln>
                <a:solidFill>
                  <a:prstClr val="black"/>
                </a:solidFill>
                <a:effectLst/>
                <a:uLnTx/>
                <a:uFillTx/>
                <a:latin typeface="Aptos"/>
                <a:ea typeface="+mn-ea"/>
                <a:cs typeface="+mn-cs"/>
              </a:rPr>
              <a:t>Denovi</a:t>
            </a:r>
            <a:r>
              <a:rPr kumimoji="0" lang="en-US" sz="1800" b="1" i="0" u="none" strike="noStrike" kern="1200" cap="none" spc="0" normalizeH="0" baseline="0" noProof="0" dirty="0">
                <a:ln>
                  <a:noFill/>
                </a:ln>
                <a:solidFill>
                  <a:prstClr val="black"/>
                </a:solidFill>
                <a:effectLst/>
                <a:uLnTx/>
                <a:uFillTx/>
                <a:latin typeface="Aptos"/>
                <a:ea typeface="+mn-ea"/>
                <a:cs typeface="+mn-cs"/>
              </a:rPr>
              <a:t> 2026 – Bitola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Aptos"/>
                <a:ea typeface="+mn-ea"/>
                <a:cs typeface="+mn-cs"/>
              </a:rPr>
              <a:t>Internationales</a:t>
            </a:r>
            <a:r>
              <a:rPr kumimoji="0" lang="en-US" sz="1800" b="1" i="0" u="none" strike="noStrike" kern="1200" cap="none" spc="0" normalizeH="0" baseline="0" noProof="0" dirty="0">
                <a:ln>
                  <a:noFill/>
                </a:ln>
                <a:solidFill>
                  <a:prstClr val="black"/>
                </a:solidFill>
                <a:effectLst/>
                <a:uLnTx/>
                <a:uFillTx/>
                <a:latin typeface="Aptos"/>
                <a:ea typeface="+mn-ea"/>
                <a:cs typeface="+mn-cs"/>
              </a:rPr>
              <a:t> Festival für Volkslieder und </a:t>
            </a:r>
            <a:r>
              <a:rPr kumimoji="0" lang="en-US" sz="1800" b="1" i="0" u="none" strike="noStrike" kern="1200" cap="none" spc="0" normalizeH="0" baseline="0" noProof="0" dirty="0" err="1">
                <a:ln>
                  <a:noFill/>
                </a:ln>
                <a:solidFill>
                  <a:prstClr val="black"/>
                </a:solidFill>
                <a:effectLst/>
                <a:uLnTx/>
                <a:uFillTx/>
                <a:latin typeface="Aptos"/>
                <a:ea typeface="+mn-ea"/>
                <a:cs typeface="+mn-cs"/>
              </a:rPr>
              <a:t>Volkstänze</a:t>
            </a:r>
            <a:endParaRPr kumimoji="0" lang="en-US" sz="1800" b="0" i="0" u="none" strike="noStrike" kern="1200" cap="none" spc="0" normalizeH="0" baseline="0" noProof="0" dirty="0">
              <a:ln>
                <a:noFill/>
              </a:ln>
              <a:solidFill>
                <a:prstClr val="black"/>
              </a:solidFill>
              <a:effectLst/>
              <a:uLnTx/>
              <a:uFillTx/>
              <a:latin typeface="Aptos"/>
              <a:ea typeface="+mn-ea"/>
              <a:cs typeface="+mn-cs"/>
            </a:endParaRPr>
          </a:p>
        </p:txBody>
      </p:sp>
      <p:sp>
        <p:nvSpPr>
          <p:cNvPr id="25" name="Slide Number Placeholder 0">
            <a:extLst>
              <a:ext uri="{FF2B5EF4-FFF2-40B4-BE49-F238E27FC236}">
                <a16:creationId xmlns:a16="http://schemas.microsoft.com/office/drawing/2014/main" id="{2693518C-AE04-9376-F014-AF4E9ECB5598}"/>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defRPr>
            </a:lvl1pPr>
          </a:lstStyle>
          <a:p>
            <a:pPr algn="r"/>
            <a:fld id="{F7021451-1387-4CA6-816F-3879F97B5CBC}" type="slidenum">
              <a:rPr lang="en-US" b="0"/>
              <a:t>18</a:t>
            </a:fld>
            <a:endParaRPr lang="en-US"/>
          </a:p>
        </p:txBody>
      </p:sp>
      <p:pic>
        <p:nvPicPr>
          <p:cNvPr id="54" name="Grafik 53">
            <a:extLst>
              <a:ext uri="{FF2B5EF4-FFF2-40B4-BE49-F238E27FC236}">
                <a16:creationId xmlns:a16="http://schemas.microsoft.com/office/drawing/2014/main" id="{8AC66D2B-1FA9-6276-3350-F1D965E5F576}"/>
              </a:ext>
            </a:extLst>
          </p:cNvPr>
          <p:cNvPicPr>
            <a:picLocks noChangeAspect="1"/>
          </p:cNvPicPr>
          <p:nvPr/>
        </p:nvPicPr>
        <p:blipFill>
          <a:blip r:embed="rId4"/>
          <a:stretch>
            <a:fillRect/>
          </a:stretch>
        </p:blipFill>
        <p:spPr>
          <a:xfrm>
            <a:off x="2783173" y="1291846"/>
            <a:ext cx="7391266" cy="5115636"/>
          </a:xfrm>
          <a:prstGeom prst="rect">
            <a:avLst/>
          </a:prstGeom>
        </p:spPr>
      </p:pic>
      <p:pic>
        <p:nvPicPr>
          <p:cNvPr id="52" name="Grafik 51">
            <a:extLst>
              <a:ext uri="{FF2B5EF4-FFF2-40B4-BE49-F238E27FC236}">
                <a16:creationId xmlns:a16="http://schemas.microsoft.com/office/drawing/2014/main" id="{E65D63F9-A22D-D11F-1633-17809D7A11A1}"/>
              </a:ext>
            </a:extLst>
          </p:cNvPr>
          <p:cNvPicPr>
            <a:picLocks noChangeAspect="1"/>
          </p:cNvPicPr>
          <p:nvPr/>
        </p:nvPicPr>
        <p:blipFill>
          <a:blip r:embed="rId5"/>
          <a:stretch>
            <a:fillRect/>
          </a:stretch>
        </p:blipFill>
        <p:spPr>
          <a:xfrm>
            <a:off x="2742038" y="1285196"/>
            <a:ext cx="7391266" cy="5101936"/>
          </a:xfrm>
          <a:prstGeom prst="rect">
            <a:avLst/>
          </a:prstGeom>
        </p:spPr>
      </p:pic>
      <p:pic>
        <p:nvPicPr>
          <p:cNvPr id="50" name="Grafik 49">
            <a:extLst>
              <a:ext uri="{FF2B5EF4-FFF2-40B4-BE49-F238E27FC236}">
                <a16:creationId xmlns:a16="http://schemas.microsoft.com/office/drawing/2014/main" id="{D9A06EDF-BE33-D2A2-4554-7B0FC684C144}"/>
              </a:ext>
            </a:extLst>
          </p:cNvPr>
          <p:cNvPicPr>
            <a:picLocks noChangeAspect="1"/>
          </p:cNvPicPr>
          <p:nvPr/>
        </p:nvPicPr>
        <p:blipFill>
          <a:blip r:embed="rId6"/>
          <a:stretch>
            <a:fillRect/>
          </a:stretch>
        </p:blipFill>
        <p:spPr>
          <a:xfrm>
            <a:off x="2755750" y="1333146"/>
            <a:ext cx="7377555" cy="5074536"/>
          </a:xfrm>
          <a:prstGeom prst="rect">
            <a:avLst/>
          </a:prstGeom>
        </p:spPr>
      </p:pic>
      <p:pic>
        <p:nvPicPr>
          <p:cNvPr id="48" name="Grafik 47">
            <a:extLst>
              <a:ext uri="{FF2B5EF4-FFF2-40B4-BE49-F238E27FC236}">
                <a16:creationId xmlns:a16="http://schemas.microsoft.com/office/drawing/2014/main" id="{AE7FBD45-A6C0-BE26-AD44-4A1241D9B1BC}"/>
              </a:ext>
            </a:extLst>
          </p:cNvPr>
          <p:cNvPicPr>
            <a:picLocks noChangeAspect="1"/>
          </p:cNvPicPr>
          <p:nvPr/>
        </p:nvPicPr>
        <p:blipFill>
          <a:blip r:embed="rId7"/>
          <a:stretch>
            <a:fillRect/>
          </a:stretch>
        </p:blipFill>
        <p:spPr>
          <a:xfrm>
            <a:off x="2769462" y="1339996"/>
            <a:ext cx="7391266" cy="5088236"/>
          </a:xfrm>
          <a:prstGeom prst="rect">
            <a:avLst/>
          </a:prstGeom>
        </p:spPr>
      </p:pic>
      <p:pic>
        <p:nvPicPr>
          <p:cNvPr id="46" name="Grafik 45">
            <a:extLst>
              <a:ext uri="{FF2B5EF4-FFF2-40B4-BE49-F238E27FC236}">
                <a16:creationId xmlns:a16="http://schemas.microsoft.com/office/drawing/2014/main" id="{25130389-C8F5-0DEB-4194-61313F71C368}"/>
              </a:ext>
            </a:extLst>
          </p:cNvPr>
          <p:cNvPicPr>
            <a:picLocks noChangeAspect="1"/>
          </p:cNvPicPr>
          <p:nvPr/>
        </p:nvPicPr>
        <p:blipFill>
          <a:blip r:embed="rId8"/>
          <a:stretch>
            <a:fillRect/>
          </a:stretch>
        </p:blipFill>
        <p:spPr>
          <a:xfrm>
            <a:off x="2742040" y="1292046"/>
            <a:ext cx="7391266" cy="5101936"/>
          </a:xfrm>
          <a:prstGeom prst="rect">
            <a:avLst/>
          </a:prstGeom>
        </p:spPr>
      </p:pic>
      <p:pic>
        <p:nvPicPr>
          <p:cNvPr id="44" name="Grafik 43">
            <a:extLst>
              <a:ext uri="{FF2B5EF4-FFF2-40B4-BE49-F238E27FC236}">
                <a16:creationId xmlns:a16="http://schemas.microsoft.com/office/drawing/2014/main" id="{11ADDCA6-7EA5-A520-211C-61CCBD4535C9}"/>
              </a:ext>
            </a:extLst>
          </p:cNvPr>
          <p:cNvPicPr>
            <a:picLocks noChangeAspect="1"/>
          </p:cNvPicPr>
          <p:nvPr/>
        </p:nvPicPr>
        <p:blipFill>
          <a:blip r:embed="rId9"/>
          <a:stretch>
            <a:fillRect/>
          </a:stretch>
        </p:blipFill>
        <p:spPr>
          <a:xfrm>
            <a:off x="2755751" y="1319446"/>
            <a:ext cx="7391266" cy="5101936"/>
          </a:xfrm>
          <a:prstGeom prst="rect">
            <a:avLst/>
          </a:prstGeom>
        </p:spPr>
      </p:pic>
      <p:pic>
        <p:nvPicPr>
          <p:cNvPr id="42" name="Grafik 41">
            <a:extLst>
              <a:ext uri="{FF2B5EF4-FFF2-40B4-BE49-F238E27FC236}">
                <a16:creationId xmlns:a16="http://schemas.microsoft.com/office/drawing/2014/main" id="{147399D7-2B77-DC65-FD51-B3955BA34038}"/>
              </a:ext>
            </a:extLst>
          </p:cNvPr>
          <p:cNvPicPr>
            <a:picLocks noChangeAspect="1"/>
          </p:cNvPicPr>
          <p:nvPr/>
        </p:nvPicPr>
        <p:blipFill>
          <a:blip r:embed="rId10"/>
          <a:stretch>
            <a:fillRect/>
          </a:stretch>
        </p:blipFill>
        <p:spPr>
          <a:xfrm>
            <a:off x="2755751" y="1292046"/>
            <a:ext cx="7377555" cy="5101936"/>
          </a:xfrm>
          <a:prstGeom prst="rect">
            <a:avLst/>
          </a:prstGeom>
        </p:spPr>
      </p:pic>
      <p:pic>
        <p:nvPicPr>
          <p:cNvPr id="40" name="Grafik 39">
            <a:extLst>
              <a:ext uri="{FF2B5EF4-FFF2-40B4-BE49-F238E27FC236}">
                <a16:creationId xmlns:a16="http://schemas.microsoft.com/office/drawing/2014/main" id="{BB7E191B-2FB3-868F-3C12-E42BDD2F6F83}"/>
              </a:ext>
            </a:extLst>
          </p:cNvPr>
          <p:cNvPicPr>
            <a:picLocks noChangeAspect="1"/>
          </p:cNvPicPr>
          <p:nvPr/>
        </p:nvPicPr>
        <p:blipFill>
          <a:blip r:embed="rId11"/>
          <a:stretch>
            <a:fillRect/>
          </a:stretch>
        </p:blipFill>
        <p:spPr>
          <a:xfrm>
            <a:off x="2755751" y="1292046"/>
            <a:ext cx="7391266" cy="5101936"/>
          </a:xfrm>
          <a:prstGeom prst="rect">
            <a:avLst/>
          </a:prstGeom>
        </p:spPr>
      </p:pic>
      <p:sp>
        <p:nvSpPr>
          <p:cNvPr id="3" name="Textfeld 2">
            <a:extLst>
              <a:ext uri="{FF2B5EF4-FFF2-40B4-BE49-F238E27FC236}">
                <a16:creationId xmlns:a16="http://schemas.microsoft.com/office/drawing/2014/main" id="{50453E65-F7B9-4080-6D18-AF3D30C093E0}"/>
              </a:ext>
            </a:extLst>
          </p:cNvPr>
          <p:cNvSpPr txBox="1"/>
          <p:nvPr/>
        </p:nvSpPr>
        <p:spPr>
          <a:xfrm>
            <a:off x="765612" y="3584864"/>
            <a:ext cx="1776845" cy="954107"/>
          </a:xfrm>
          <a:prstGeom prst="rect">
            <a:avLst/>
          </a:prstGeom>
          <a:noFill/>
        </p:spPr>
        <p:txBody>
          <a:bodyPr wrap="square" rtlCol="0">
            <a:spAutoFit/>
          </a:bodyPr>
          <a:lstStyle/>
          <a:p>
            <a:r>
              <a:rPr lang="de-DE" sz="1400" dirty="0"/>
              <a:t>Quelle: </a:t>
            </a:r>
          </a:p>
          <a:p>
            <a:r>
              <a:rPr lang="en-US" sz="1400" dirty="0"/>
              <a:t>https://www.facebook.com/ilindenskidenovi/photos</a:t>
            </a:r>
          </a:p>
        </p:txBody>
      </p:sp>
    </p:spTree>
    <p:extLst>
      <p:ext uri="{BB962C8B-B14F-4D97-AF65-F5344CB8AC3E}">
        <p14:creationId xmlns:p14="http://schemas.microsoft.com/office/powerpoint/2010/main" val="126637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nodeType="clickEffect">
                                  <p:stCondLst>
                                    <p:cond delay="0"/>
                                  </p:stCondLst>
                                  <p:childTnLst>
                                    <p:anim calcmode="lin" valueType="num">
                                      <p:cBhvr>
                                        <p:cTn id="6" dur="1000"/>
                                        <p:tgtEl>
                                          <p:spTgt spid="40"/>
                                        </p:tgtEl>
                                        <p:attrNameLst>
                                          <p:attrName>ppt_w</p:attrName>
                                        </p:attrNameLst>
                                      </p:cBhvr>
                                      <p:tavLst>
                                        <p:tav tm="0">
                                          <p:val>
                                            <p:strVal val="ppt_w"/>
                                          </p:val>
                                        </p:tav>
                                        <p:tav tm="100000">
                                          <p:val>
                                            <p:fltVal val="0"/>
                                          </p:val>
                                        </p:tav>
                                      </p:tavLst>
                                    </p:anim>
                                    <p:anim calcmode="lin" valueType="num">
                                      <p:cBhvr>
                                        <p:cTn id="7" dur="1000"/>
                                        <p:tgtEl>
                                          <p:spTgt spid="40"/>
                                        </p:tgtEl>
                                        <p:attrNameLst>
                                          <p:attrName>ppt_h</p:attrName>
                                        </p:attrNameLst>
                                      </p:cBhvr>
                                      <p:tavLst>
                                        <p:tav tm="0">
                                          <p:val>
                                            <p:strVal val="ppt_h"/>
                                          </p:val>
                                        </p:tav>
                                        <p:tav tm="100000">
                                          <p:val>
                                            <p:fltVal val="0"/>
                                          </p:val>
                                        </p:tav>
                                      </p:tavLst>
                                    </p:anim>
                                    <p:anim calcmode="lin" valueType="num">
                                      <p:cBhvr>
                                        <p:cTn id="8" dur="1000"/>
                                        <p:tgtEl>
                                          <p:spTgt spid="40"/>
                                        </p:tgtEl>
                                        <p:attrNameLst>
                                          <p:attrName>style.rotation</p:attrName>
                                        </p:attrNameLst>
                                      </p:cBhvr>
                                      <p:tavLst>
                                        <p:tav tm="0">
                                          <p:val>
                                            <p:fltVal val="0"/>
                                          </p:val>
                                        </p:tav>
                                        <p:tav tm="100000">
                                          <p:val>
                                            <p:fltVal val="90"/>
                                          </p:val>
                                        </p:tav>
                                      </p:tavLst>
                                    </p:anim>
                                    <p:animEffect transition="out" filter="fade">
                                      <p:cBhvr>
                                        <p:cTn id="9" dur="1000"/>
                                        <p:tgtEl>
                                          <p:spTgt spid="40"/>
                                        </p:tgtEl>
                                      </p:cBhvr>
                                    </p:animEffect>
                                    <p:set>
                                      <p:cBhvr>
                                        <p:cTn id="10" dur="1" fill="hold">
                                          <p:stCondLst>
                                            <p:cond delay="999"/>
                                          </p:stCondLst>
                                        </p:cTn>
                                        <p:tgtEl>
                                          <p:spTgt spid="40"/>
                                        </p:tgtEl>
                                        <p:attrNameLst>
                                          <p:attrName>style.visibility</p:attrName>
                                        </p:attrNameLst>
                                      </p:cBhvr>
                                      <p:to>
                                        <p:strVal val="hidden"/>
                                      </p:to>
                                    </p:set>
                                  </p:childTnLst>
                                </p:cTn>
                              </p:par>
                            </p:childTnLst>
                          </p:cTn>
                        </p:par>
                        <p:par>
                          <p:cTn id="11" fill="hold">
                            <p:stCondLst>
                              <p:cond delay="1000"/>
                            </p:stCondLst>
                            <p:childTnLst>
                              <p:par>
                                <p:cTn id="12" presetID="21" presetClass="exit" presetSubtype="1" fill="hold" nodeType="afterEffect">
                                  <p:stCondLst>
                                    <p:cond delay="1000"/>
                                  </p:stCondLst>
                                  <p:childTnLst>
                                    <p:animEffect transition="out" filter="wheel(1)">
                                      <p:cBhvr>
                                        <p:cTn id="13" dur="2000"/>
                                        <p:tgtEl>
                                          <p:spTgt spid="42"/>
                                        </p:tgtEl>
                                      </p:cBhvr>
                                    </p:animEffect>
                                    <p:set>
                                      <p:cBhvr>
                                        <p:cTn id="14" dur="1" fill="hold">
                                          <p:stCondLst>
                                            <p:cond delay="1999"/>
                                          </p:stCondLst>
                                        </p:cTn>
                                        <p:tgtEl>
                                          <p:spTgt spid="42"/>
                                        </p:tgtEl>
                                        <p:attrNameLst>
                                          <p:attrName>style.visibility</p:attrName>
                                        </p:attrNameLst>
                                      </p:cBhvr>
                                      <p:to>
                                        <p:strVal val="hidden"/>
                                      </p:to>
                                    </p:set>
                                  </p:childTnLst>
                                </p:cTn>
                              </p:par>
                            </p:childTnLst>
                          </p:cTn>
                        </p:par>
                        <p:par>
                          <p:cTn id="15" fill="hold">
                            <p:stCondLst>
                              <p:cond delay="4000"/>
                            </p:stCondLst>
                            <p:childTnLst>
                              <p:par>
                                <p:cTn id="16" presetID="53" presetClass="exit" presetSubtype="32" fill="hold" nodeType="afterEffect">
                                  <p:stCondLst>
                                    <p:cond delay="1000"/>
                                  </p:stCondLst>
                                  <p:childTnLst>
                                    <p:anim calcmode="lin" valueType="num">
                                      <p:cBhvr>
                                        <p:cTn id="17" dur="500"/>
                                        <p:tgtEl>
                                          <p:spTgt spid="44"/>
                                        </p:tgtEl>
                                        <p:attrNameLst>
                                          <p:attrName>ppt_w</p:attrName>
                                        </p:attrNameLst>
                                      </p:cBhvr>
                                      <p:tavLst>
                                        <p:tav tm="0">
                                          <p:val>
                                            <p:strVal val="ppt_w"/>
                                          </p:val>
                                        </p:tav>
                                        <p:tav tm="100000">
                                          <p:val>
                                            <p:fltVal val="0"/>
                                          </p:val>
                                        </p:tav>
                                      </p:tavLst>
                                    </p:anim>
                                    <p:anim calcmode="lin" valueType="num">
                                      <p:cBhvr>
                                        <p:cTn id="18" dur="500"/>
                                        <p:tgtEl>
                                          <p:spTgt spid="44"/>
                                        </p:tgtEl>
                                        <p:attrNameLst>
                                          <p:attrName>ppt_h</p:attrName>
                                        </p:attrNameLst>
                                      </p:cBhvr>
                                      <p:tavLst>
                                        <p:tav tm="0">
                                          <p:val>
                                            <p:strVal val="ppt_h"/>
                                          </p:val>
                                        </p:tav>
                                        <p:tav tm="100000">
                                          <p:val>
                                            <p:fltVal val="0"/>
                                          </p:val>
                                        </p:tav>
                                      </p:tavLst>
                                    </p:anim>
                                    <p:animEffect transition="out" filter="fade">
                                      <p:cBhvr>
                                        <p:cTn id="19" dur="500"/>
                                        <p:tgtEl>
                                          <p:spTgt spid="44"/>
                                        </p:tgtEl>
                                      </p:cBhvr>
                                    </p:animEffect>
                                    <p:set>
                                      <p:cBhvr>
                                        <p:cTn id="20" dur="1" fill="hold">
                                          <p:stCondLst>
                                            <p:cond delay="499"/>
                                          </p:stCondLst>
                                        </p:cTn>
                                        <p:tgtEl>
                                          <p:spTgt spid="44"/>
                                        </p:tgtEl>
                                        <p:attrNameLst>
                                          <p:attrName>style.visibility</p:attrName>
                                        </p:attrNameLst>
                                      </p:cBhvr>
                                      <p:to>
                                        <p:strVal val="hidden"/>
                                      </p:to>
                                    </p:set>
                                  </p:childTnLst>
                                </p:cTn>
                              </p:par>
                            </p:childTnLst>
                          </p:cTn>
                        </p:par>
                        <p:par>
                          <p:cTn id="21" fill="hold">
                            <p:stCondLst>
                              <p:cond delay="5500"/>
                            </p:stCondLst>
                            <p:childTnLst>
                              <p:par>
                                <p:cTn id="22" presetID="10" presetClass="exit" presetSubtype="0" fill="hold" nodeType="afterEffect">
                                  <p:stCondLst>
                                    <p:cond delay="1000"/>
                                  </p:stCondLst>
                                  <p:childTnLst>
                                    <p:animEffect transition="out" filter="fade">
                                      <p:cBhvr>
                                        <p:cTn id="23" dur="500"/>
                                        <p:tgtEl>
                                          <p:spTgt spid="46"/>
                                        </p:tgtEl>
                                      </p:cBhvr>
                                    </p:animEffect>
                                    <p:set>
                                      <p:cBhvr>
                                        <p:cTn id="24" dur="1" fill="hold">
                                          <p:stCondLst>
                                            <p:cond delay="499"/>
                                          </p:stCondLst>
                                        </p:cTn>
                                        <p:tgtEl>
                                          <p:spTgt spid="46"/>
                                        </p:tgtEl>
                                        <p:attrNameLst>
                                          <p:attrName>style.visibility</p:attrName>
                                        </p:attrNameLst>
                                      </p:cBhvr>
                                      <p:to>
                                        <p:strVal val="hidden"/>
                                      </p:to>
                                    </p:set>
                                  </p:childTnLst>
                                </p:cTn>
                              </p:par>
                            </p:childTnLst>
                          </p:cTn>
                        </p:par>
                        <p:par>
                          <p:cTn id="25" fill="hold">
                            <p:stCondLst>
                              <p:cond delay="7000"/>
                            </p:stCondLst>
                            <p:childTnLst>
                              <p:par>
                                <p:cTn id="26" presetID="31" presetClass="exit" presetSubtype="0" fill="hold" nodeType="afterEffect">
                                  <p:stCondLst>
                                    <p:cond delay="1000"/>
                                  </p:stCondLst>
                                  <p:childTnLst>
                                    <p:anim calcmode="lin" valueType="num">
                                      <p:cBhvr>
                                        <p:cTn id="27" dur="1000"/>
                                        <p:tgtEl>
                                          <p:spTgt spid="48"/>
                                        </p:tgtEl>
                                        <p:attrNameLst>
                                          <p:attrName>ppt_w</p:attrName>
                                        </p:attrNameLst>
                                      </p:cBhvr>
                                      <p:tavLst>
                                        <p:tav tm="0">
                                          <p:val>
                                            <p:strVal val="ppt_w"/>
                                          </p:val>
                                        </p:tav>
                                        <p:tav tm="100000">
                                          <p:val>
                                            <p:fltVal val="0"/>
                                          </p:val>
                                        </p:tav>
                                      </p:tavLst>
                                    </p:anim>
                                    <p:anim calcmode="lin" valueType="num">
                                      <p:cBhvr>
                                        <p:cTn id="28" dur="1000"/>
                                        <p:tgtEl>
                                          <p:spTgt spid="48"/>
                                        </p:tgtEl>
                                        <p:attrNameLst>
                                          <p:attrName>ppt_h</p:attrName>
                                        </p:attrNameLst>
                                      </p:cBhvr>
                                      <p:tavLst>
                                        <p:tav tm="0">
                                          <p:val>
                                            <p:strVal val="ppt_h"/>
                                          </p:val>
                                        </p:tav>
                                        <p:tav tm="100000">
                                          <p:val>
                                            <p:fltVal val="0"/>
                                          </p:val>
                                        </p:tav>
                                      </p:tavLst>
                                    </p:anim>
                                    <p:anim calcmode="lin" valueType="num">
                                      <p:cBhvr>
                                        <p:cTn id="29" dur="1000"/>
                                        <p:tgtEl>
                                          <p:spTgt spid="48"/>
                                        </p:tgtEl>
                                        <p:attrNameLst>
                                          <p:attrName>style.rotation</p:attrName>
                                        </p:attrNameLst>
                                      </p:cBhvr>
                                      <p:tavLst>
                                        <p:tav tm="0">
                                          <p:val>
                                            <p:fltVal val="0"/>
                                          </p:val>
                                        </p:tav>
                                        <p:tav tm="100000">
                                          <p:val>
                                            <p:fltVal val="90"/>
                                          </p:val>
                                        </p:tav>
                                      </p:tavLst>
                                    </p:anim>
                                    <p:animEffect transition="out" filter="fade">
                                      <p:cBhvr>
                                        <p:cTn id="30" dur="1000"/>
                                        <p:tgtEl>
                                          <p:spTgt spid="48"/>
                                        </p:tgtEl>
                                      </p:cBhvr>
                                    </p:animEffect>
                                    <p:set>
                                      <p:cBhvr>
                                        <p:cTn id="31" dur="1" fill="hold">
                                          <p:stCondLst>
                                            <p:cond delay="999"/>
                                          </p:stCondLst>
                                        </p:cTn>
                                        <p:tgtEl>
                                          <p:spTgt spid="48"/>
                                        </p:tgtEl>
                                        <p:attrNameLst>
                                          <p:attrName>style.visibility</p:attrName>
                                        </p:attrNameLst>
                                      </p:cBhvr>
                                      <p:to>
                                        <p:strVal val="hidden"/>
                                      </p:to>
                                    </p:set>
                                  </p:childTnLst>
                                </p:cTn>
                              </p:par>
                            </p:childTnLst>
                          </p:cTn>
                        </p:par>
                        <p:par>
                          <p:cTn id="32" fill="hold">
                            <p:stCondLst>
                              <p:cond delay="9000"/>
                            </p:stCondLst>
                            <p:childTnLst>
                              <p:par>
                                <p:cTn id="33" presetID="10" presetClass="exit" presetSubtype="0" fill="hold" nodeType="afterEffect">
                                  <p:stCondLst>
                                    <p:cond delay="1000"/>
                                  </p:stCondLst>
                                  <p:childTnLst>
                                    <p:animEffect transition="out" filter="fade">
                                      <p:cBhvr>
                                        <p:cTn id="34" dur="500"/>
                                        <p:tgtEl>
                                          <p:spTgt spid="50"/>
                                        </p:tgtEl>
                                      </p:cBhvr>
                                    </p:animEffect>
                                    <p:set>
                                      <p:cBhvr>
                                        <p:cTn id="35" dur="1" fill="hold">
                                          <p:stCondLst>
                                            <p:cond delay="499"/>
                                          </p:stCondLst>
                                        </p:cTn>
                                        <p:tgtEl>
                                          <p:spTgt spid="50"/>
                                        </p:tgtEl>
                                        <p:attrNameLst>
                                          <p:attrName>style.visibility</p:attrName>
                                        </p:attrNameLst>
                                      </p:cBhvr>
                                      <p:to>
                                        <p:strVal val="hidden"/>
                                      </p:to>
                                    </p:set>
                                  </p:childTnLst>
                                </p:cTn>
                              </p:par>
                            </p:childTnLst>
                          </p:cTn>
                        </p:par>
                        <p:par>
                          <p:cTn id="36" fill="hold">
                            <p:stCondLst>
                              <p:cond delay="10500"/>
                            </p:stCondLst>
                            <p:childTnLst>
                              <p:par>
                                <p:cTn id="37" presetID="22" presetClass="exit" presetSubtype="4" fill="hold" nodeType="afterEffect">
                                  <p:stCondLst>
                                    <p:cond delay="1000"/>
                                  </p:stCondLst>
                                  <p:childTnLst>
                                    <p:animEffect transition="out" filter="wipe(down)">
                                      <p:cBhvr>
                                        <p:cTn id="38" dur="500"/>
                                        <p:tgtEl>
                                          <p:spTgt spid="52"/>
                                        </p:tgtEl>
                                      </p:cBhvr>
                                    </p:animEffect>
                                    <p:set>
                                      <p:cBhvr>
                                        <p:cTn id="39"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CE60-C635-7EAD-DA09-432860A7885D}"/>
            </a:ext>
          </a:extLst>
        </p:cNvPr>
        <p:cNvGrpSpPr/>
        <p:nvPr/>
      </p:nvGrpSpPr>
      <p:grpSpPr>
        <a:xfrm>
          <a:off x="0" y="0"/>
          <a:ext cx="0" cy="0"/>
          <a:chOff x="0" y="0"/>
          <a:chExt cx="0" cy="0"/>
        </a:xfrm>
      </p:grpSpPr>
      <p:pic>
        <p:nvPicPr>
          <p:cNvPr id="26" name="Picture 25" descr="allgemein.png">
            <a:extLst>
              <a:ext uri="{FF2B5EF4-FFF2-40B4-BE49-F238E27FC236}">
                <a16:creationId xmlns:a16="http://schemas.microsoft.com/office/drawing/2014/main" id="{C0EB2616-9330-E3AE-A6D0-FD91627451E1}"/>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0D06C4FE-8B84-0DF5-3D00-9D81BE0A1B36}"/>
              </a:ext>
            </a:extLst>
          </p:cNvPr>
          <p:cNvSpPr/>
          <p:nvPr/>
        </p:nvSpPr>
        <p:spPr>
          <a:xfrm>
            <a:off x="3262746" y="512064"/>
            <a:ext cx="3948545" cy="502920"/>
          </a:xfrm>
          <a:prstGeom prst="rect">
            <a:avLst/>
          </a:prstGeom>
          <a:noFill/>
          <a:ln/>
        </p:spPr>
        <p:txBody>
          <a:bodyPr wrap="square" lIns="0" tIns="0" rIns="0" bIns="0" rtlCol="0" anchor="ctr"/>
          <a:lstStyle/>
          <a:p>
            <a:pPr marL="0" indent="0">
              <a:buNone/>
            </a:pPr>
            <a:r>
              <a:rPr lang="en-US" sz="2300" b="1" dirty="0">
                <a:solidFill>
                  <a:srgbClr val="78161C"/>
                </a:solidFill>
              </a:rPr>
              <a:t>Folklore auf der Bühne</a:t>
            </a:r>
            <a:endParaRPr lang="en-US" sz="2700" dirty="0"/>
          </a:p>
        </p:txBody>
      </p:sp>
      <p:sp>
        <p:nvSpPr>
          <p:cNvPr id="25" name="Slide Number Placeholder 0">
            <a:extLst>
              <a:ext uri="{FF2B5EF4-FFF2-40B4-BE49-F238E27FC236}">
                <a16:creationId xmlns:a16="http://schemas.microsoft.com/office/drawing/2014/main" id="{7F3288DB-C7AB-40AB-867B-3AEC971D5B08}"/>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defRPr>
            </a:lvl1pPr>
          </a:lstStyle>
          <a:p>
            <a:pPr algn="r"/>
            <a:fld id="{F7021451-1387-4CA6-816F-3879F97B5CBC}" type="slidenum">
              <a:rPr lang="en-US" b="0"/>
              <a:t>19</a:t>
            </a:fld>
            <a:endParaRPr lang="en-US"/>
          </a:p>
        </p:txBody>
      </p:sp>
      <p:sp>
        <p:nvSpPr>
          <p:cNvPr id="5" name="Textfeld 4">
            <a:extLst>
              <a:ext uri="{FF2B5EF4-FFF2-40B4-BE49-F238E27FC236}">
                <a16:creationId xmlns:a16="http://schemas.microsoft.com/office/drawing/2014/main" id="{A2704654-A888-F2DA-FCBC-F85C5EF043F5}"/>
              </a:ext>
            </a:extLst>
          </p:cNvPr>
          <p:cNvSpPr txBox="1"/>
          <p:nvPr/>
        </p:nvSpPr>
        <p:spPr>
          <a:xfrm>
            <a:off x="3112078" y="6581001"/>
            <a:ext cx="5730586" cy="276999"/>
          </a:xfrm>
          <a:prstGeom prst="rect">
            <a:avLst/>
          </a:prstGeom>
          <a:noFill/>
        </p:spPr>
        <p:txBody>
          <a:bodyPr wrap="square" rtlCol="0">
            <a:spAutoFit/>
          </a:bodyPr>
          <a:lstStyle/>
          <a:p>
            <a:r>
              <a:rPr lang="de-DE" sz="1200" dirty="0"/>
              <a:t>Quelle: https://youtu.be/u2-XNNiKcvo?si=9y_sUkHMVDLdsLf-</a:t>
            </a:r>
            <a:endParaRPr lang="en-US" sz="1200" dirty="0"/>
          </a:p>
        </p:txBody>
      </p:sp>
      <p:sp>
        <p:nvSpPr>
          <p:cNvPr id="4" name="Textfeld 3">
            <a:extLst>
              <a:ext uri="{FF2B5EF4-FFF2-40B4-BE49-F238E27FC236}">
                <a16:creationId xmlns:a16="http://schemas.microsoft.com/office/drawing/2014/main" id="{37C31877-444E-6EDE-D04E-A012B3352E3E}"/>
              </a:ext>
            </a:extLst>
          </p:cNvPr>
          <p:cNvSpPr txBox="1"/>
          <p:nvPr/>
        </p:nvSpPr>
        <p:spPr>
          <a:xfrm>
            <a:off x="3262746" y="1176894"/>
            <a:ext cx="8385464" cy="2308324"/>
          </a:xfrm>
          <a:prstGeom prst="rect">
            <a:avLst/>
          </a:prstGeom>
          <a:noFill/>
        </p:spPr>
        <p:txBody>
          <a:bodyPr wrap="square" rtlCol="0">
            <a:spAutoFit/>
          </a:bodyPr>
          <a:lstStyle/>
          <a:p>
            <a:r>
              <a:rPr lang="en-US" dirty="0" err="1"/>
              <a:t>Volkstanzvereinen</a:t>
            </a:r>
            <a:r>
              <a:rPr lang="en-US" dirty="0"/>
              <a:t>  in </a:t>
            </a:r>
            <a:r>
              <a:rPr lang="en-US" dirty="0" err="1"/>
              <a:t>Makedonien</a:t>
            </a:r>
            <a:r>
              <a:rPr lang="en-US" dirty="0"/>
              <a:t>: </a:t>
            </a:r>
          </a:p>
          <a:p>
            <a:r>
              <a:rPr lang="en-US" dirty="0" err="1"/>
              <a:t>Nationalensemble</a:t>
            </a:r>
            <a:r>
              <a:rPr lang="en-US" dirty="0"/>
              <a:t> für </a:t>
            </a:r>
            <a:r>
              <a:rPr lang="en-US" dirty="0" err="1"/>
              <a:t>Volkstänze</a:t>
            </a:r>
            <a:r>
              <a:rPr lang="en-US" dirty="0"/>
              <a:t> und -lieder „Tanec“ </a:t>
            </a:r>
            <a:r>
              <a:rPr lang="en-US" dirty="0" err="1"/>
              <a:t>aus</a:t>
            </a:r>
            <a:r>
              <a:rPr lang="en-US" dirty="0"/>
              <a:t> Skopje</a:t>
            </a:r>
          </a:p>
          <a:p>
            <a:endParaRPr lang="en-US" dirty="0"/>
          </a:p>
          <a:p>
            <a:r>
              <a:rPr lang="en-US" dirty="0" err="1"/>
              <a:t>Über</a:t>
            </a:r>
            <a:r>
              <a:rPr lang="en-US" dirty="0"/>
              <a:t> 200 </a:t>
            </a:r>
            <a:r>
              <a:rPr lang="en-US" dirty="0" err="1"/>
              <a:t>Volkstanzgruppen</a:t>
            </a:r>
            <a:r>
              <a:rPr lang="en-US" dirty="0"/>
              <a:t> in der Stadt und Land</a:t>
            </a:r>
          </a:p>
          <a:p>
            <a:endParaRPr lang="en-US" dirty="0"/>
          </a:p>
          <a:p>
            <a:r>
              <a:rPr lang="en-US" dirty="0"/>
              <a:t>Selbst in Deutschland: </a:t>
            </a:r>
            <a:r>
              <a:rPr lang="en-US" dirty="0" err="1"/>
              <a:t>über</a:t>
            </a:r>
            <a:r>
              <a:rPr lang="en-US" dirty="0"/>
              <a:t> 15 </a:t>
            </a:r>
            <a:r>
              <a:rPr lang="en-US" dirty="0" err="1"/>
              <a:t>Volkstanzvereinen</a:t>
            </a:r>
            <a:endParaRPr lang="en-US" dirty="0"/>
          </a:p>
          <a:p>
            <a:endParaRPr lang="en-US" dirty="0"/>
          </a:p>
          <a:p>
            <a:r>
              <a:rPr lang="en-US" dirty="0" err="1"/>
              <a:t>im</a:t>
            </a:r>
            <a:r>
              <a:rPr lang="en-US" dirty="0"/>
              <a:t> </a:t>
            </a:r>
            <a:r>
              <a:rPr lang="en-US" dirty="0" err="1"/>
              <a:t>Bundesland</a:t>
            </a:r>
            <a:r>
              <a:rPr lang="en-US" dirty="0"/>
              <a:t> NRW: </a:t>
            </a:r>
          </a:p>
        </p:txBody>
      </p:sp>
      <p:pic>
        <p:nvPicPr>
          <p:cNvPr id="8" name="Grafik 7" descr="No photo description available.">
            <a:extLst>
              <a:ext uri="{FF2B5EF4-FFF2-40B4-BE49-F238E27FC236}">
                <a16:creationId xmlns:a16="http://schemas.microsoft.com/office/drawing/2014/main" id="{9577C22A-E690-B3E2-4E31-8197712CBAAF}"/>
              </a:ext>
            </a:extLst>
          </p:cNvPr>
          <p:cNvPicPr>
            <a:picLocks noChangeAspect="1"/>
          </p:cNvPicPr>
          <p:nvPr/>
        </p:nvPicPr>
        <p:blipFill>
          <a:blip r:embed="rId4"/>
          <a:stretch>
            <a:fillRect/>
          </a:stretch>
        </p:blipFill>
        <p:spPr>
          <a:xfrm>
            <a:off x="2058485" y="3480044"/>
            <a:ext cx="2107186" cy="2107186"/>
          </a:xfrm>
          <a:prstGeom prst="rect">
            <a:avLst/>
          </a:prstGeom>
        </p:spPr>
      </p:pic>
      <p:sp>
        <p:nvSpPr>
          <p:cNvPr id="10" name="Textfeld 9">
            <a:extLst>
              <a:ext uri="{FF2B5EF4-FFF2-40B4-BE49-F238E27FC236}">
                <a16:creationId xmlns:a16="http://schemas.microsoft.com/office/drawing/2014/main" id="{CE44BEE9-039C-82B7-ADE3-A0195957B587}"/>
              </a:ext>
            </a:extLst>
          </p:cNvPr>
          <p:cNvSpPr txBox="1"/>
          <p:nvPr/>
        </p:nvSpPr>
        <p:spPr>
          <a:xfrm>
            <a:off x="1420956" y="5587229"/>
            <a:ext cx="3382244" cy="369332"/>
          </a:xfrm>
          <a:prstGeom prst="rect">
            <a:avLst/>
          </a:prstGeom>
          <a:noFill/>
        </p:spPr>
        <p:txBody>
          <a:bodyPr wrap="square">
            <a:spAutoFit/>
          </a:bodyPr>
          <a:lstStyle/>
          <a:p>
            <a:r>
              <a:rPr lang="en-US" sz="1800" b="0" i="0" dirty="0">
                <a:solidFill>
                  <a:schemeClr val="tx1"/>
                </a:solidFill>
                <a:effectLst/>
                <a:latin typeface="+mn-lt"/>
              </a:rPr>
              <a:t>30 </a:t>
            </a:r>
            <a:r>
              <a:rPr lang="en-US" dirty="0"/>
              <a:t>Jahre</a:t>
            </a:r>
            <a:r>
              <a:rPr lang="en-US" sz="1800" b="0" i="0" dirty="0">
                <a:solidFill>
                  <a:schemeClr val="tx1"/>
                </a:solidFill>
                <a:effectLst/>
                <a:latin typeface="+mn-lt"/>
              </a:rPr>
              <a:t> KUD “Makedonija” Una</a:t>
            </a:r>
            <a:endParaRPr lang="en-US" dirty="0"/>
          </a:p>
        </p:txBody>
      </p:sp>
      <p:pic>
        <p:nvPicPr>
          <p:cNvPr id="12" name="Grafik 11">
            <a:extLst>
              <a:ext uri="{FF2B5EF4-FFF2-40B4-BE49-F238E27FC236}">
                <a16:creationId xmlns:a16="http://schemas.microsoft.com/office/drawing/2014/main" id="{10CFC0E1-DD08-D990-E895-78B6BC4C3AF6}"/>
              </a:ext>
            </a:extLst>
          </p:cNvPr>
          <p:cNvPicPr>
            <a:picLocks noChangeAspect="1"/>
          </p:cNvPicPr>
          <p:nvPr/>
        </p:nvPicPr>
        <p:blipFill>
          <a:blip r:embed="rId5"/>
          <a:stretch>
            <a:fillRect/>
          </a:stretch>
        </p:blipFill>
        <p:spPr>
          <a:xfrm>
            <a:off x="6966678" y="3429000"/>
            <a:ext cx="3049464" cy="2524991"/>
          </a:xfrm>
          <a:prstGeom prst="rect">
            <a:avLst/>
          </a:prstGeom>
        </p:spPr>
      </p:pic>
    </p:spTree>
    <p:extLst>
      <p:ext uri="{BB962C8B-B14F-4D97-AF65-F5344CB8AC3E}">
        <p14:creationId xmlns:p14="http://schemas.microsoft.com/office/powerpoint/2010/main" val="1089963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CE60-C635-7EAD-DA09-432860A7885D}"/>
            </a:ext>
          </a:extLst>
        </p:cNvPr>
        <p:cNvGrpSpPr/>
        <p:nvPr/>
      </p:nvGrpSpPr>
      <p:grpSpPr>
        <a:xfrm>
          <a:off x="0" y="0"/>
          <a:ext cx="0" cy="0"/>
          <a:chOff x="0" y="0"/>
          <a:chExt cx="0" cy="0"/>
        </a:xfrm>
      </p:grpSpPr>
      <p:pic>
        <p:nvPicPr>
          <p:cNvPr id="26" name="Picture 25" descr="allgemein.png">
            <a:extLst>
              <a:ext uri="{FF2B5EF4-FFF2-40B4-BE49-F238E27FC236}">
                <a16:creationId xmlns:a16="http://schemas.microsoft.com/office/drawing/2014/main" id="{C0EB2616-9330-E3AE-A6D0-FD91627451E1}"/>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0D06C4FE-8B84-0DF5-3D00-9D81BE0A1B36}"/>
              </a:ext>
            </a:extLst>
          </p:cNvPr>
          <p:cNvSpPr/>
          <p:nvPr/>
        </p:nvSpPr>
        <p:spPr>
          <a:xfrm>
            <a:off x="3262746" y="512064"/>
            <a:ext cx="3948545" cy="502920"/>
          </a:xfrm>
          <a:prstGeom prst="rect">
            <a:avLst/>
          </a:prstGeom>
          <a:noFill/>
          <a:ln/>
        </p:spPr>
        <p:txBody>
          <a:bodyPr wrap="square" lIns="0" tIns="0" rIns="0" bIns="0" rtlCol="0" anchor="ctr"/>
          <a:lstStyle/>
          <a:p>
            <a:pPr marL="0" indent="0">
              <a:buNone/>
            </a:pPr>
            <a:r>
              <a:rPr lang="en-US" sz="2300" b="1" dirty="0">
                <a:solidFill>
                  <a:srgbClr val="78161C"/>
                </a:solidFill>
              </a:rPr>
              <a:t>Folklore auf der Bühne</a:t>
            </a:r>
            <a:endParaRPr lang="en-US" sz="2700" dirty="0"/>
          </a:p>
        </p:txBody>
      </p:sp>
      <p:sp>
        <p:nvSpPr>
          <p:cNvPr id="25" name="Slide Number Placeholder 0">
            <a:extLst>
              <a:ext uri="{FF2B5EF4-FFF2-40B4-BE49-F238E27FC236}">
                <a16:creationId xmlns:a16="http://schemas.microsoft.com/office/drawing/2014/main" id="{7F3288DB-C7AB-40AB-867B-3AEC971D5B08}"/>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defRPr>
            </a:lvl1pPr>
          </a:lstStyle>
          <a:p>
            <a:pPr algn="r"/>
            <a:fld id="{F7021451-1387-4CA6-816F-3879F97B5CBC}" type="slidenum">
              <a:rPr lang="en-US" b="0"/>
              <a:t>20</a:t>
            </a:fld>
            <a:endParaRPr lang="en-US"/>
          </a:p>
        </p:txBody>
      </p:sp>
      <p:pic>
        <p:nvPicPr>
          <p:cNvPr id="6" name="Grafik 5">
            <a:extLst>
              <a:ext uri="{FF2B5EF4-FFF2-40B4-BE49-F238E27FC236}">
                <a16:creationId xmlns:a16="http://schemas.microsoft.com/office/drawing/2014/main" id="{5B32CDAC-9981-40BB-521E-650ABA2BD7A3}"/>
              </a:ext>
            </a:extLst>
          </p:cNvPr>
          <p:cNvPicPr>
            <a:picLocks noChangeAspect="1"/>
          </p:cNvPicPr>
          <p:nvPr/>
        </p:nvPicPr>
        <p:blipFill>
          <a:blip r:embed="rId5"/>
          <a:stretch>
            <a:fillRect/>
          </a:stretch>
        </p:blipFill>
        <p:spPr>
          <a:xfrm>
            <a:off x="6524298" y="326339"/>
            <a:ext cx="1757257" cy="837443"/>
          </a:xfrm>
          <a:prstGeom prst="rect">
            <a:avLst/>
          </a:prstGeom>
        </p:spPr>
      </p:pic>
      <p:pic>
        <p:nvPicPr>
          <p:cNvPr id="3" name="Onlinemedien 2" title="Sedenka - Novogodisen koncert na &quot;Tanec&quot; 2019">
            <a:hlinkClick r:id="" action="ppaction://media"/>
            <a:extLst>
              <a:ext uri="{FF2B5EF4-FFF2-40B4-BE49-F238E27FC236}">
                <a16:creationId xmlns:a16="http://schemas.microsoft.com/office/drawing/2014/main" id="{7887107B-1C28-4923-6CF8-6CD415042464}"/>
              </a:ext>
            </a:extLst>
          </p:cNvPr>
          <p:cNvPicPr>
            <a:picLocks noRot="1" noChangeAspect="1"/>
          </p:cNvPicPr>
          <p:nvPr>
            <a:videoFile r:link="rId1"/>
          </p:nvPr>
        </p:nvPicPr>
        <p:blipFill>
          <a:blip r:embed="rId6"/>
          <a:stretch>
            <a:fillRect/>
          </a:stretch>
        </p:blipFill>
        <p:spPr>
          <a:xfrm>
            <a:off x="1805815" y="1014984"/>
            <a:ext cx="9436966" cy="5327717"/>
          </a:xfrm>
          <a:prstGeom prst="rect">
            <a:avLst/>
          </a:prstGeom>
        </p:spPr>
      </p:pic>
      <p:sp>
        <p:nvSpPr>
          <p:cNvPr id="5" name="Textfeld 4">
            <a:extLst>
              <a:ext uri="{FF2B5EF4-FFF2-40B4-BE49-F238E27FC236}">
                <a16:creationId xmlns:a16="http://schemas.microsoft.com/office/drawing/2014/main" id="{A2704654-A888-F2DA-FCBC-F85C5EF043F5}"/>
              </a:ext>
            </a:extLst>
          </p:cNvPr>
          <p:cNvSpPr txBox="1"/>
          <p:nvPr/>
        </p:nvSpPr>
        <p:spPr>
          <a:xfrm>
            <a:off x="3112078" y="6581001"/>
            <a:ext cx="5730586" cy="276999"/>
          </a:xfrm>
          <a:prstGeom prst="rect">
            <a:avLst/>
          </a:prstGeom>
          <a:noFill/>
        </p:spPr>
        <p:txBody>
          <a:bodyPr wrap="square" rtlCol="0">
            <a:spAutoFit/>
          </a:bodyPr>
          <a:lstStyle/>
          <a:p>
            <a:r>
              <a:rPr lang="de-DE" sz="1200" dirty="0"/>
              <a:t>Quelle: https://youtu.be/u2-XNNiKcvo?si=9y_sUkHMVDLdsLf-</a:t>
            </a:r>
            <a:endParaRPr lang="en-US" sz="1200" dirty="0"/>
          </a:p>
        </p:txBody>
      </p:sp>
    </p:spTree>
    <p:extLst>
      <p:ext uri="{BB962C8B-B14F-4D97-AF65-F5344CB8AC3E}">
        <p14:creationId xmlns:p14="http://schemas.microsoft.com/office/powerpoint/2010/main" val="86547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CE60-C635-7EAD-DA09-432860A7885D}"/>
            </a:ext>
          </a:extLst>
        </p:cNvPr>
        <p:cNvGrpSpPr/>
        <p:nvPr/>
      </p:nvGrpSpPr>
      <p:grpSpPr>
        <a:xfrm>
          <a:off x="0" y="0"/>
          <a:ext cx="0" cy="0"/>
          <a:chOff x="0" y="0"/>
          <a:chExt cx="0" cy="0"/>
        </a:xfrm>
      </p:grpSpPr>
      <p:pic>
        <p:nvPicPr>
          <p:cNvPr id="26" name="Picture 25" descr="allgemein.png">
            <a:extLst>
              <a:ext uri="{FF2B5EF4-FFF2-40B4-BE49-F238E27FC236}">
                <a16:creationId xmlns:a16="http://schemas.microsoft.com/office/drawing/2014/main" id="{C0EB2616-9330-E3AE-A6D0-FD91627451E1}"/>
              </a:ext>
            </a:extLst>
          </p:cNvPr>
          <p:cNvPicPr>
            <a:picLocks noChangeAspect="1"/>
          </p:cNvPicPr>
          <p:nvPr/>
        </p:nvPicPr>
        <p:blipFill>
          <a:blip r:embed="rId4"/>
          <a:stretch>
            <a:fillRect/>
          </a:stretch>
        </p:blipFill>
        <p:spPr>
          <a:xfrm>
            <a:off x="0" y="0"/>
            <a:ext cx="12192000" cy="6858000"/>
          </a:xfrm>
          <a:prstGeom prst="rect">
            <a:avLst/>
          </a:prstGeom>
        </p:spPr>
      </p:pic>
      <p:sp>
        <p:nvSpPr>
          <p:cNvPr id="2" name="Text 0">
            <a:extLst>
              <a:ext uri="{FF2B5EF4-FFF2-40B4-BE49-F238E27FC236}">
                <a16:creationId xmlns:a16="http://schemas.microsoft.com/office/drawing/2014/main" id="{0D06C4FE-8B84-0DF5-3D00-9D81BE0A1B36}"/>
              </a:ext>
            </a:extLst>
          </p:cNvPr>
          <p:cNvSpPr/>
          <p:nvPr/>
        </p:nvSpPr>
        <p:spPr>
          <a:xfrm>
            <a:off x="3262746" y="512064"/>
            <a:ext cx="3948545" cy="502920"/>
          </a:xfrm>
          <a:prstGeom prst="rect">
            <a:avLst/>
          </a:prstGeom>
          <a:noFill/>
          <a:ln/>
        </p:spPr>
        <p:txBody>
          <a:bodyPr wrap="square" lIns="0" tIns="0" rIns="0" bIns="0" rtlCol="0" anchor="ctr"/>
          <a:lstStyle/>
          <a:p>
            <a:pPr marL="0" indent="0">
              <a:buNone/>
            </a:pPr>
            <a:r>
              <a:rPr lang="en-US" sz="2300" b="1" dirty="0">
                <a:solidFill>
                  <a:srgbClr val="78161C"/>
                </a:solidFill>
              </a:rPr>
              <a:t>Folklore auf der Bühne</a:t>
            </a:r>
            <a:endParaRPr lang="en-US" sz="2700" dirty="0"/>
          </a:p>
        </p:txBody>
      </p:sp>
      <p:sp>
        <p:nvSpPr>
          <p:cNvPr id="25" name="Slide Number Placeholder 0">
            <a:extLst>
              <a:ext uri="{FF2B5EF4-FFF2-40B4-BE49-F238E27FC236}">
                <a16:creationId xmlns:a16="http://schemas.microsoft.com/office/drawing/2014/main" id="{7F3288DB-C7AB-40AB-867B-3AEC971D5B08}"/>
              </a:ext>
            </a:extLst>
          </p:cNvPr>
          <p:cNvSpPr>
            <a:spLocks noGrp="1"/>
          </p:cNvSpPr>
          <p:nvPr>
            <p:ph type="sldNum" sz="quarter" idx="4294967295"/>
          </p:nvPr>
        </p:nvSpPr>
        <p:spPr>
          <a:xfrm>
            <a:off x="11109960" y="6199632"/>
            <a:ext cx="365760" cy="2286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defRPr>
            </a:lvl1pPr>
          </a:lstStyle>
          <a:p>
            <a:pPr algn="r"/>
            <a:fld id="{F7021451-1387-4CA6-816F-3879F97B5CBC}" type="slidenum">
              <a:rPr lang="en-US" b="0"/>
              <a:t>21</a:t>
            </a:fld>
            <a:endParaRPr lang="en-US"/>
          </a:p>
        </p:txBody>
      </p:sp>
      <p:pic>
        <p:nvPicPr>
          <p:cNvPr id="6" name="Grafik 5">
            <a:extLst>
              <a:ext uri="{FF2B5EF4-FFF2-40B4-BE49-F238E27FC236}">
                <a16:creationId xmlns:a16="http://schemas.microsoft.com/office/drawing/2014/main" id="{5B32CDAC-9981-40BB-521E-650ABA2BD7A3}"/>
              </a:ext>
            </a:extLst>
          </p:cNvPr>
          <p:cNvPicPr>
            <a:picLocks noChangeAspect="1"/>
          </p:cNvPicPr>
          <p:nvPr/>
        </p:nvPicPr>
        <p:blipFill>
          <a:blip r:embed="rId5"/>
          <a:stretch>
            <a:fillRect/>
          </a:stretch>
        </p:blipFill>
        <p:spPr>
          <a:xfrm>
            <a:off x="6524298" y="326339"/>
            <a:ext cx="1757257" cy="837443"/>
          </a:xfrm>
          <a:prstGeom prst="rect">
            <a:avLst/>
          </a:prstGeom>
        </p:spPr>
      </p:pic>
      <p:sp>
        <p:nvSpPr>
          <p:cNvPr id="4" name="Textfeld 3">
            <a:extLst>
              <a:ext uri="{FF2B5EF4-FFF2-40B4-BE49-F238E27FC236}">
                <a16:creationId xmlns:a16="http://schemas.microsoft.com/office/drawing/2014/main" id="{6F4E799C-1D50-CFCF-5BD9-214C6A0FDE62}"/>
              </a:ext>
            </a:extLst>
          </p:cNvPr>
          <p:cNvSpPr txBox="1"/>
          <p:nvPr/>
        </p:nvSpPr>
        <p:spPr>
          <a:xfrm>
            <a:off x="3262746" y="1099682"/>
            <a:ext cx="7502236" cy="276999"/>
          </a:xfrm>
          <a:prstGeom prst="rect">
            <a:avLst/>
          </a:prstGeom>
          <a:noFill/>
        </p:spPr>
        <p:txBody>
          <a:bodyPr wrap="square" rtlCol="0">
            <a:spAutoFit/>
          </a:bodyPr>
          <a:lstStyle/>
          <a:p>
            <a:r>
              <a:rPr lang="de-DE" sz="1200" dirty="0"/>
              <a:t>Quelle: https://youtu.be/yr9xmoIqztU?si=7Xg1LHDKQxi9RMHI&amp;t=340</a:t>
            </a:r>
            <a:endParaRPr lang="en-US" sz="1200" dirty="0"/>
          </a:p>
        </p:txBody>
      </p:sp>
      <p:pic>
        <p:nvPicPr>
          <p:cNvPr id="8" name="Grafik 7">
            <a:extLst>
              <a:ext uri="{FF2B5EF4-FFF2-40B4-BE49-F238E27FC236}">
                <a16:creationId xmlns:a16="http://schemas.microsoft.com/office/drawing/2014/main" id="{C92E7B1B-92A9-7198-0353-4AF83A066F2B}"/>
              </a:ext>
            </a:extLst>
          </p:cNvPr>
          <p:cNvPicPr>
            <a:picLocks noChangeAspect="1"/>
          </p:cNvPicPr>
          <p:nvPr/>
        </p:nvPicPr>
        <p:blipFill>
          <a:blip r:embed="rId6"/>
          <a:stretch>
            <a:fillRect/>
          </a:stretch>
        </p:blipFill>
        <p:spPr>
          <a:xfrm>
            <a:off x="542492" y="3681412"/>
            <a:ext cx="1738842" cy="504825"/>
          </a:xfrm>
          <a:prstGeom prst="rect">
            <a:avLst/>
          </a:prstGeom>
        </p:spPr>
      </p:pic>
      <p:pic>
        <p:nvPicPr>
          <p:cNvPr id="10" name="Grafik 9">
            <a:extLst>
              <a:ext uri="{FF2B5EF4-FFF2-40B4-BE49-F238E27FC236}">
                <a16:creationId xmlns:a16="http://schemas.microsoft.com/office/drawing/2014/main" id="{9FAF97F5-6092-F9C0-B7D2-70C6D18CFA23}"/>
              </a:ext>
            </a:extLst>
          </p:cNvPr>
          <p:cNvPicPr>
            <a:picLocks noChangeAspect="1"/>
          </p:cNvPicPr>
          <p:nvPr/>
        </p:nvPicPr>
        <p:blipFill>
          <a:blip r:embed="rId7"/>
          <a:stretch>
            <a:fillRect/>
          </a:stretch>
        </p:blipFill>
        <p:spPr>
          <a:xfrm>
            <a:off x="542491" y="3176587"/>
            <a:ext cx="1266825" cy="504825"/>
          </a:xfrm>
          <a:prstGeom prst="rect">
            <a:avLst/>
          </a:prstGeom>
        </p:spPr>
      </p:pic>
      <p:pic>
        <p:nvPicPr>
          <p:cNvPr id="11" name="Onlinemedien 10" title="„Велигденско будење“ - Велигденски концерт на „Танец“ (МОБ, 16 април 2019 година).">
            <a:hlinkClick r:id="" action="ppaction://media"/>
            <a:extLst>
              <a:ext uri="{FF2B5EF4-FFF2-40B4-BE49-F238E27FC236}">
                <a16:creationId xmlns:a16="http://schemas.microsoft.com/office/drawing/2014/main" id="{32D94279-8A99-90BE-B20E-35C4A2930A4D}"/>
              </a:ext>
            </a:extLst>
          </p:cNvPr>
          <p:cNvPicPr>
            <a:picLocks noRot="1" noChangeAspect="1"/>
          </p:cNvPicPr>
          <p:nvPr>
            <a:videoFile r:link="rId1"/>
          </p:nvPr>
        </p:nvPicPr>
        <p:blipFill>
          <a:blip r:embed="rId8"/>
          <a:stretch>
            <a:fillRect/>
          </a:stretch>
        </p:blipFill>
        <p:spPr>
          <a:xfrm>
            <a:off x="2823826" y="1440598"/>
            <a:ext cx="8471092" cy="4782425"/>
          </a:xfrm>
          <a:prstGeom prst="rect">
            <a:avLst/>
          </a:prstGeom>
        </p:spPr>
      </p:pic>
    </p:spTree>
    <p:extLst>
      <p:ext uri="{BB962C8B-B14F-4D97-AF65-F5344CB8AC3E}">
        <p14:creationId xmlns:p14="http://schemas.microsoft.com/office/powerpoint/2010/main" val="324041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8EA7A-6E9B-CD77-DAE7-AB5FFEA1B242}"/>
            </a:ext>
          </a:extLst>
        </p:cNvPr>
        <p:cNvGrpSpPr/>
        <p:nvPr/>
      </p:nvGrpSpPr>
      <p:grpSpPr>
        <a:xfrm>
          <a:off x="0" y="0"/>
          <a:ext cx="0" cy="0"/>
          <a:chOff x="0" y="0"/>
          <a:chExt cx="0" cy="0"/>
        </a:xfrm>
      </p:grpSpPr>
      <p:pic>
        <p:nvPicPr>
          <p:cNvPr id="26" name="Picture 25" descr="allgemein.png">
            <a:extLst>
              <a:ext uri="{FF2B5EF4-FFF2-40B4-BE49-F238E27FC236}">
                <a16:creationId xmlns:a16="http://schemas.microsoft.com/office/drawing/2014/main" id="{612D7EC2-BAA5-5C93-4987-8D5ADF2B8ECC}"/>
              </a:ext>
            </a:extLst>
          </p:cNvPr>
          <p:cNvPicPr>
            <a:picLocks noChangeAspect="1"/>
          </p:cNvPicPr>
          <p:nvPr/>
        </p:nvPicPr>
        <p:blipFill>
          <a:blip r:embed="rId3"/>
          <a:stretch>
            <a:fillRect/>
          </a:stretch>
        </p:blipFill>
        <p:spPr>
          <a:xfrm>
            <a:off x="0" y="0"/>
            <a:ext cx="12192000" cy="6858000"/>
          </a:xfrm>
          <a:prstGeom prst="rect">
            <a:avLst/>
          </a:prstGeom>
        </p:spPr>
      </p:pic>
      <p:sp>
        <p:nvSpPr>
          <p:cNvPr id="27" name="Rounded Rectangle 26">
            <a:extLst>
              <a:ext uri="{FF2B5EF4-FFF2-40B4-BE49-F238E27FC236}">
                <a16:creationId xmlns:a16="http://schemas.microsoft.com/office/drawing/2014/main" id="{864D3DDE-4880-C064-D9D2-806B18BD89D9}"/>
              </a:ext>
            </a:extLst>
          </p:cNvPr>
          <p:cNvSpPr/>
          <p:nvPr/>
        </p:nvSpPr>
        <p:spPr>
          <a:xfrm>
            <a:off x="5579917" y="1899822"/>
            <a:ext cx="6151419" cy="1742243"/>
          </a:xfrm>
          <a:prstGeom prst="roundRect">
            <a:avLst/>
          </a:prstGeom>
          <a:solidFill>
            <a:srgbClr val="FFFCF6"/>
          </a:solidFill>
          <a:ln w="12700">
            <a:solidFill>
              <a:srgbClr val="B5893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ext 0">
            <a:extLst>
              <a:ext uri="{FF2B5EF4-FFF2-40B4-BE49-F238E27FC236}">
                <a16:creationId xmlns:a16="http://schemas.microsoft.com/office/drawing/2014/main" id="{82E27FF3-5F1A-C868-E503-C17D5998E26A}"/>
              </a:ext>
            </a:extLst>
          </p:cNvPr>
          <p:cNvSpPr/>
          <p:nvPr/>
        </p:nvSpPr>
        <p:spPr>
          <a:xfrm>
            <a:off x="5995553" y="2174142"/>
            <a:ext cx="5309755" cy="731520"/>
          </a:xfrm>
          <a:prstGeom prst="rect">
            <a:avLst/>
          </a:prstGeom>
          <a:noFill/>
          <a:ln/>
        </p:spPr>
        <p:txBody>
          <a:bodyPr wrap="square" lIns="0" tIns="0" rIns="0" bIns="0" rtlCol="0" anchor="ctr"/>
          <a:lstStyle/>
          <a:p>
            <a:pPr marL="0" indent="0" algn="ctr">
              <a:buNone/>
            </a:pPr>
            <a:r>
              <a:rPr sz="2800" b="1" dirty="0">
                <a:latin typeface="Aptos Display"/>
              </a:rPr>
              <a:t>Ma</a:t>
            </a:r>
            <a:r>
              <a:rPr lang="de-DE" sz="2800" b="1" dirty="0">
                <a:latin typeface="Aptos Display"/>
              </a:rPr>
              <a:t>k</a:t>
            </a:r>
            <a:r>
              <a:rPr sz="2800" b="1" dirty="0" err="1">
                <a:latin typeface="Aptos Display"/>
              </a:rPr>
              <a:t>edonische</a:t>
            </a:r>
            <a:r>
              <a:rPr sz="2800" b="1" dirty="0">
                <a:latin typeface="Aptos Display"/>
              </a:rPr>
              <a:t> Folklore</a:t>
            </a:r>
            <a:endParaRPr lang="en-US" sz="2700" dirty="0"/>
          </a:p>
        </p:txBody>
      </p:sp>
      <p:sp>
        <p:nvSpPr>
          <p:cNvPr id="3" name="Text 1">
            <a:extLst>
              <a:ext uri="{FF2B5EF4-FFF2-40B4-BE49-F238E27FC236}">
                <a16:creationId xmlns:a16="http://schemas.microsoft.com/office/drawing/2014/main" id="{225CFC3B-CDC0-D0D5-161C-EE911C46B8BA}"/>
              </a:ext>
            </a:extLst>
          </p:cNvPr>
          <p:cNvSpPr/>
          <p:nvPr/>
        </p:nvSpPr>
        <p:spPr>
          <a:xfrm>
            <a:off x="6276109" y="2905662"/>
            <a:ext cx="4748645" cy="256032"/>
          </a:xfrm>
          <a:prstGeom prst="rect">
            <a:avLst/>
          </a:prstGeom>
          <a:noFill/>
          <a:ln/>
        </p:spPr>
        <p:txBody>
          <a:bodyPr wrap="square" lIns="0" tIns="0" rIns="0" bIns="0" rtlCol="0" anchor="ctr"/>
          <a:lstStyle/>
          <a:p>
            <a:pPr marL="0" indent="0" algn="ctr">
              <a:buNone/>
            </a:pPr>
            <a:r>
              <a:rPr lang="en-US" sz="1700" b="0" dirty="0">
                <a:solidFill>
                  <a:srgbClr val="3C2D26"/>
                </a:solidFill>
                <a:latin typeface="Aptos"/>
              </a:rPr>
              <a:t>Musik · Tanz · Tracht </a:t>
            </a:r>
            <a:r>
              <a:rPr lang="en-US" sz="1700" b="0">
                <a:solidFill>
                  <a:srgbClr val="3C2D26"/>
                </a:solidFill>
                <a:latin typeface="Aptos"/>
              </a:rPr>
              <a:t>· Festivals</a:t>
            </a:r>
            <a:endParaRPr lang="en-US" sz="1200" dirty="0"/>
          </a:p>
        </p:txBody>
      </p:sp>
      <p:sp>
        <p:nvSpPr>
          <p:cNvPr id="7" name="Text 5">
            <a:extLst>
              <a:ext uri="{FF2B5EF4-FFF2-40B4-BE49-F238E27FC236}">
                <a16:creationId xmlns:a16="http://schemas.microsoft.com/office/drawing/2014/main" id="{B8F25596-DB4A-AEE6-7ECD-4D3F7B44CD3F}"/>
              </a:ext>
            </a:extLst>
          </p:cNvPr>
          <p:cNvSpPr/>
          <p:nvPr/>
        </p:nvSpPr>
        <p:spPr>
          <a:xfrm>
            <a:off x="5518610" y="3722230"/>
            <a:ext cx="6263640" cy="320040"/>
          </a:xfrm>
          <a:prstGeom prst="rect">
            <a:avLst/>
          </a:prstGeom>
          <a:noFill/>
          <a:ln/>
        </p:spPr>
        <p:txBody>
          <a:bodyPr wrap="square" lIns="0" tIns="0" rIns="0" bIns="0" rtlCol="0" anchor="ctr"/>
          <a:lstStyle/>
          <a:p>
            <a:pPr marL="0" indent="0" algn="ctr">
              <a:buNone/>
            </a:pPr>
            <a:r>
              <a:rPr sz="1600" dirty="0">
                <a:latin typeface="Aptos"/>
              </a:rPr>
              <a:t>Eine Reise </a:t>
            </a:r>
            <a:r>
              <a:rPr sz="1600" dirty="0" err="1">
                <a:latin typeface="Aptos"/>
              </a:rPr>
              <a:t>durch</a:t>
            </a:r>
            <a:r>
              <a:rPr sz="1600" dirty="0">
                <a:latin typeface="Aptos"/>
              </a:rPr>
              <a:t> die </a:t>
            </a:r>
            <a:r>
              <a:rPr sz="1600" dirty="0" err="1">
                <a:latin typeface="Aptos"/>
              </a:rPr>
              <a:t>lebendigen</a:t>
            </a:r>
            <a:r>
              <a:rPr sz="1600" dirty="0">
                <a:latin typeface="Aptos"/>
              </a:rPr>
              <a:t> </a:t>
            </a:r>
            <a:r>
              <a:rPr sz="1600" dirty="0" err="1">
                <a:latin typeface="Aptos"/>
              </a:rPr>
              <a:t>Traditionen</a:t>
            </a:r>
            <a:r>
              <a:rPr sz="1600" dirty="0">
                <a:latin typeface="Aptos"/>
              </a:rPr>
              <a:t> </a:t>
            </a:r>
            <a:r>
              <a:rPr lang="de-DE" sz="1600" dirty="0">
                <a:latin typeface="Aptos"/>
              </a:rPr>
              <a:t>M</a:t>
            </a:r>
            <a:r>
              <a:rPr sz="1600" dirty="0">
                <a:latin typeface="Aptos"/>
              </a:rPr>
              <a:t>a</a:t>
            </a:r>
            <a:r>
              <a:rPr lang="de-DE" sz="1600">
                <a:latin typeface="Aptos"/>
              </a:rPr>
              <a:t>k</a:t>
            </a:r>
            <a:r>
              <a:rPr sz="1600">
                <a:latin typeface="Aptos"/>
              </a:rPr>
              <a:t>edoniens</a:t>
            </a:r>
            <a:endParaRPr lang="en-US" sz="1800" dirty="0"/>
          </a:p>
        </p:txBody>
      </p:sp>
      <p:sp>
        <p:nvSpPr>
          <p:cNvPr id="25" name="Slide Number Placeholder 0">
            <a:extLst>
              <a:ext uri="{FF2B5EF4-FFF2-40B4-BE49-F238E27FC236}">
                <a16:creationId xmlns:a16="http://schemas.microsoft.com/office/drawing/2014/main" id="{C63338CB-FBCA-1BAB-30DE-1F344336A9FD}"/>
              </a:ext>
            </a:extLst>
          </p:cNvPr>
          <p:cNvSpPr>
            <a:spLocks noGrp="1"/>
          </p:cNvSpPr>
          <p:nvPr>
            <p:ph type="sldNum" sz="quarter" idx="4294967295"/>
          </p:nvPr>
        </p:nvSpPr>
        <p:spPr>
          <a:xfrm>
            <a:off x="10789920" y="6172200"/>
            <a:ext cx="457200" cy="274320"/>
          </a:xfrm>
          <a:prstGeom prst="rect">
            <a:avLst/>
          </a:prstGeom>
          <a:extLst>
            <a:ext uri="{C572A759-6A51-4108-AA02-DFA0A04FC94B}">
              <ma14:wrappingTextBoxFlag xmlns="" xmlns:ma14="http://schemas.microsoft.com/office/mac/drawingml/2011/main" val="0"/>
            </a:ext>
          </a:extLst>
        </p:spPr>
        <p:txBody>
          <a:bodyPr wrap="square"/>
          <a:lstStyle>
            <a:lvl1pPr>
              <a:defRPr sz="800">
                <a:solidFill>
                  <a:srgbClr val="777777"/>
                </a:solidFill>
              </a:defRPr>
            </a:lvl1pPr>
          </a:lstStyle>
          <a:p>
            <a:pPr algn="r"/>
            <a:fld id="{F7021451-1387-4CA6-816F-3879F97B5CBC}" type="slidenum">
              <a:rPr lang="en-US" b="0"/>
              <a:t>22</a:t>
            </a:fld>
            <a:endParaRPr lang="en-US"/>
          </a:p>
        </p:txBody>
      </p:sp>
      <p:pic>
        <p:nvPicPr>
          <p:cNvPr id="9" name="Grafik 8">
            <a:extLst>
              <a:ext uri="{FF2B5EF4-FFF2-40B4-BE49-F238E27FC236}">
                <a16:creationId xmlns:a16="http://schemas.microsoft.com/office/drawing/2014/main" id="{BFF74DD8-4186-984F-1BD7-7AF310D08A0C}"/>
              </a:ext>
            </a:extLst>
          </p:cNvPr>
          <p:cNvPicPr>
            <a:picLocks noChangeAspect="1"/>
          </p:cNvPicPr>
          <p:nvPr/>
        </p:nvPicPr>
        <p:blipFill>
          <a:blip r:embed="rId4"/>
          <a:stretch>
            <a:fillRect/>
          </a:stretch>
        </p:blipFill>
        <p:spPr>
          <a:xfrm>
            <a:off x="1956955" y="487385"/>
            <a:ext cx="4029075" cy="5372100"/>
          </a:xfrm>
          <a:prstGeom prst="rect">
            <a:avLst/>
          </a:prstGeom>
        </p:spPr>
      </p:pic>
      <p:sp>
        <p:nvSpPr>
          <p:cNvPr id="4" name="Textfeld 3">
            <a:extLst>
              <a:ext uri="{FF2B5EF4-FFF2-40B4-BE49-F238E27FC236}">
                <a16:creationId xmlns:a16="http://schemas.microsoft.com/office/drawing/2014/main" id="{BFBD0FEF-C9B4-5F9D-0244-5FB35E66925C}"/>
              </a:ext>
            </a:extLst>
          </p:cNvPr>
          <p:cNvSpPr txBox="1"/>
          <p:nvPr/>
        </p:nvSpPr>
        <p:spPr>
          <a:xfrm>
            <a:off x="1839191" y="5813259"/>
            <a:ext cx="4592782" cy="369332"/>
          </a:xfrm>
          <a:prstGeom prst="rect">
            <a:avLst/>
          </a:prstGeom>
          <a:noFill/>
        </p:spPr>
        <p:txBody>
          <a:bodyPr wrap="square" rtlCol="0">
            <a:spAutoFit/>
          </a:bodyPr>
          <a:lstStyle/>
          <a:p>
            <a:r>
              <a:rPr lang="en-US" dirty="0"/>
              <a:t>Dr. phil. Nikolche Shulevski, </a:t>
            </a:r>
            <a:r>
              <a:rPr lang="en-US" dirty="0" err="1"/>
              <a:t>Germanistik</a:t>
            </a:r>
            <a:endParaRPr lang="en-US" dirty="0"/>
          </a:p>
        </p:txBody>
      </p:sp>
      <p:pic>
        <p:nvPicPr>
          <p:cNvPr id="6" name="Grafik 5">
            <a:extLst>
              <a:ext uri="{FF2B5EF4-FFF2-40B4-BE49-F238E27FC236}">
                <a16:creationId xmlns:a16="http://schemas.microsoft.com/office/drawing/2014/main" id="{EDA0FFA9-67F8-EFBB-B4D3-F15E51416692}"/>
              </a:ext>
            </a:extLst>
          </p:cNvPr>
          <p:cNvPicPr>
            <a:picLocks noChangeAspect="1"/>
          </p:cNvPicPr>
          <p:nvPr/>
        </p:nvPicPr>
        <p:blipFill>
          <a:blip r:embed="rId5"/>
          <a:stretch>
            <a:fillRect/>
          </a:stretch>
        </p:blipFill>
        <p:spPr>
          <a:xfrm>
            <a:off x="697405" y="3161694"/>
            <a:ext cx="1627214" cy="1347352"/>
          </a:xfrm>
          <a:prstGeom prst="rect">
            <a:avLst/>
          </a:prstGeom>
        </p:spPr>
      </p:pic>
    </p:spTree>
    <p:extLst>
      <p:ext uri="{BB962C8B-B14F-4D97-AF65-F5344CB8AC3E}">
        <p14:creationId xmlns:p14="http://schemas.microsoft.com/office/powerpoint/2010/main" val="28149903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TotalTime>
  <Words>2695</Words>
  <Application>Microsoft Office PowerPoint</Application>
  <PresentationFormat>Breitbild</PresentationFormat>
  <Paragraphs>195</Paragraphs>
  <Slides>22</Slides>
  <Notes>22</Notes>
  <HiddenSlides>0</HiddenSlides>
  <MMClips>6</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22</vt:i4>
      </vt:variant>
    </vt:vector>
  </HeadingPairs>
  <TitlesOfParts>
    <vt:vector size="26" baseType="lpstr">
      <vt:lpstr>Aptos</vt:lpstr>
      <vt:lpstr>Aptos Display</vt:lpstr>
      <vt:lpstr>Arial</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Mazedonischer Folklore – Präsentation</dc:title>
  <dc:subject>Mazedonischer Folklore</dc:subject>
  <dc:creator>OpenAI</dc:creator>
  <cp:lastModifiedBy>Nikolche Shulevski</cp:lastModifiedBy>
  <cp:revision>11</cp:revision>
  <dcterms:created xsi:type="dcterms:W3CDTF">2026-09-29T15:19:44Z</dcterms:created>
  <dcterms:modified xsi:type="dcterms:W3CDTF">2026-10-03T13:00:26Z</dcterms:modified>
</cp:coreProperties>
</file>